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83" r:id="rId2"/>
    <p:sldId id="257" r:id="rId3"/>
    <p:sldId id="284" r:id="rId4"/>
    <p:sldId id="285" r:id="rId5"/>
    <p:sldId id="286" r:id="rId6"/>
    <p:sldId id="263" r:id="rId7"/>
    <p:sldId id="288" r:id="rId8"/>
    <p:sldId id="289" r:id="rId9"/>
    <p:sldId id="287" r:id="rId10"/>
    <p:sldId id="269" r:id="rId11"/>
    <p:sldId id="290" r:id="rId12"/>
    <p:sldId id="291" r:id="rId13"/>
    <p:sldId id="274" r:id="rId14"/>
    <p:sldId id="292" r:id="rId15"/>
    <p:sldId id="280" r:id="rId16"/>
    <p:sldId id="282"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4" autoAdjust="0"/>
    <p:restoredTop sz="94660"/>
  </p:normalViewPr>
  <p:slideViewPr>
    <p:cSldViewPr snapToGrid="0">
      <p:cViewPr varScale="1">
        <p:scale>
          <a:sx n="105" d="100"/>
          <a:sy n="105"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KZ"/>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03A875-809C-4DFC-A748-E0910E23262C}" type="datetimeFigureOut">
              <a:rPr lang="ru-KZ" smtClean="0"/>
              <a:t>24.09.2025</a:t>
            </a:fld>
            <a:endParaRPr lang="ru-KZ"/>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KZ"/>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KZ"/>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997D47-2F9D-45EE-A97C-9003C66F3393}" type="slidenum">
              <a:rPr lang="ru-KZ" smtClean="0"/>
              <a:t>‹#›</a:t>
            </a:fld>
            <a:endParaRPr lang="ru-KZ"/>
          </a:p>
        </p:txBody>
      </p:sp>
    </p:spTree>
    <p:extLst>
      <p:ext uri="{BB962C8B-B14F-4D97-AF65-F5344CB8AC3E}">
        <p14:creationId xmlns:p14="http://schemas.microsoft.com/office/powerpoint/2010/main" val="150046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08FE908-BE7C-4652-81D3-3356F8A0960F}" type="datetime1">
              <a:rPr lang="ru-RU" smtClean="0"/>
              <a:t>24.09.2025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D9559-5CD4-4A75-A9B6-24683291D7E0}" type="slidenum">
              <a:rPr lang="ru-RU" smtClean="0"/>
              <a:t>‹#›</a:t>
            </a:fld>
            <a:endParaRPr lang="ru-RU"/>
          </a:p>
        </p:txBody>
      </p:sp>
    </p:spTree>
    <p:extLst>
      <p:ext uri="{BB962C8B-B14F-4D97-AF65-F5344CB8AC3E}">
        <p14:creationId xmlns:p14="http://schemas.microsoft.com/office/powerpoint/2010/main" val="2582104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452BDB9-D2CE-45ED-9C9E-8ABB15B6F7B9}" type="datetime1">
              <a:rPr lang="ru-RU" smtClean="0"/>
              <a:t>24.09.2025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D9559-5CD4-4A75-A9B6-24683291D7E0}" type="slidenum">
              <a:rPr lang="ru-RU" smtClean="0"/>
              <a:t>‹#›</a:t>
            </a:fld>
            <a:endParaRPr lang="ru-RU"/>
          </a:p>
        </p:txBody>
      </p:sp>
    </p:spTree>
    <p:extLst>
      <p:ext uri="{BB962C8B-B14F-4D97-AF65-F5344CB8AC3E}">
        <p14:creationId xmlns:p14="http://schemas.microsoft.com/office/powerpoint/2010/main" val="402433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7C10F11-3573-4FBF-8249-6E1DA75B2AB3}" type="datetime1">
              <a:rPr lang="ru-RU" smtClean="0"/>
              <a:t>24.09.2025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D9559-5CD4-4A75-A9B6-24683291D7E0}" type="slidenum">
              <a:rPr lang="ru-RU" smtClean="0"/>
              <a:t>‹#›</a:t>
            </a:fld>
            <a:endParaRPr lang="ru-RU"/>
          </a:p>
        </p:txBody>
      </p:sp>
    </p:spTree>
    <p:extLst>
      <p:ext uri="{BB962C8B-B14F-4D97-AF65-F5344CB8AC3E}">
        <p14:creationId xmlns:p14="http://schemas.microsoft.com/office/powerpoint/2010/main" val="298292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753AA62-83A5-4B0B-8757-9B614F2E244F}" type="datetime1">
              <a:rPr lang="ru-RU" smtClean="0"/>
              <a:t>24.09.2025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D9559-5CD4-4A75-A9B6-24683291D7E0}" type="slidenum">
              <a:rPr lang="ru-RU" smtClean="0"/>
              <a:t>‹#›</a:t>
            </a:fld>
            <a:endParaRPr lang="ru-RU"/>
          </a:p>
        </p:txBody>
      </p:sp>
    </p:spTree>
    <p:extLst>
      <p:ext uri="{BB962C8B-B14F-4D97-AF65-F5344CB8AC3E}">
        <p14:creationId xmlns:p14="http://schemas.microsoft.com/office/powerpoint/2010/main" val="3737394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FB70773-0D07-4B36-A966-13F97B6BDD8A}" type="datetime1">
              <a:rPr lang="ru-RU" smtClean="0"/>
              <a:t>24.09.2025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02D9559-5CD4-4A75-A9B6-24683291D7E0}" type="slidenum">
              <a:rPr lang="ru-RU" smtClean="0"/>
              <a:t>‹#›</a:t>
            </a:fld>
            <a:endParaRPr lang="ru-RU"/>
          </a:p>
        </p:txBody>
      </p:sp>
    </p:spTree>
    <p:extLst>
      <p:ext uri="{BB962C8B-B14F-4D97-AF65-F5344CB8AC3E}">
        <p14:creationId xmlns:p14="http://schemas.microsoft.com/office/powerpoint/2010/main" val="111946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D934379-14E4-41A2-B217-83F4F1EB5654}" type="datetime1">
              <a:rPr lang="ru-RU" smtClean="0"/>
              <a:t>24.09.2025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2D9559-5CD4-4A75-A9B6-24683291D7E0}" type="slidenum">
              <a:rPr lang="ru-RU" smtClean="0"/>
              <a:t>‹#›</a:t>
            </a:fld>
            <a:endParaRPr lang="ru-RU"/>
          </a:p>
        </p:txBody>
      </p:sp>
    </p:spTree>
    <p:extLst>
      <p:ext uri="{BB962C8B-B14F-4D97-AF65-F5344CB8AC3E}">
        <p14:creationId xmlns:p14="http://schemas.microsoft.com/office/powerpoint/2010/main" val="412366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091C9836-795E-4B24-ACCE-A7A800A17DD9}" type="datetime1">
              <a:rPr lang="ru-RU" smtClean="0"/>
              <a:t>24.09.2025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02D9559-5CD4-4A75-A9B6-24683291D7E0}" type="slidenum">
              <a:rPr lang="ru-RU" smtClean="0"/>
              <a:t>‹#›</a:t>
            </a:fld>
            <a:endParaRPr lang="ru-RU"/>
          </a:p>
        </p:txBody>
      </p:sp>
    </p:spTree>
    <p:extLst>
      <p:ext uri="{BB962C8B-B14F-4D97-AF65-F5344CB8AC3E}">
        <p14:creationId xmlns:p14="http://schemas.microsoft.com/office/powerpoint/2010/main" val="322250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BC88A4A-2314-492E-B0F6-37D4C9E10214}" type="datetime1">
              <a:rPr lang="ru-RU" smtClean="0"/>
              <a:t>24.09.2025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02D9559-5CD4-4A75-A9B6-24683291D7E0}" type="slidenum">
              <a:rPr lang="ru-RU" smtClean="0"/>
              <a:t>‹#›</a:t>
            </a:fld>
            <a:endParaRPr lang="ru-RU"/>
          </a:p>
        </p:txBody>
      </p:sp>
    </p:spTree>
    <p:extLst>
      <p:ext uri="{BB962C8B-B14F-4D97-AF65-F5344CB8AC3E}">
        <p14:creationId xmlns:p14="http://schemas.microsoft.com/office/powerpoint/2010/main" val="30514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F57C30-7B31-47E9-B47F-726F1533D608}" type="datetime1">
              <a:rPr lang="ru-RU" smtClean="0"/>
              <a:t>24.09.2025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02D9559-5CD4-4A75-A9B6-24683291D7E0}" type="slidenum">
              <a:rPr lang="ru-RU" smtClean="0"/>
              <a:t>‹#›</a:t>
            </a:fld>
            <a:endParaRPr lang="ru-RU"/>
          </a:p>
        </p:txBody>
      </p:sp>
    </p:spTree>
    <p:extLst>
      <p:ext uri="{BB962C8B-B14F-4D97-AF65-F5344CB8AC3E}">
        <p14:creationId xmlns:p14="http://schemas.microsoft.com/office/powerpoint/2010/main" val="1403102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942245E3-C5FC-4C49-A85D-383C69A68132}" type="datetime1">
              <a:rPr lang="ru-RU" smtClean="0"/>
              <a:t>24.09.2025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2D9559-5CD4-4A75-A9B6-24683291D7E0}" type="slidenum">
              <a:rPr lang="ru-RU" smtClean="0"/>
              <a:t>‹#›</a:t>
            </a:fld>
            <a:endParaRPr lang="ru-RU"/>
          </a:p>
        </p:txBody>
      </p:sp>
    </p:spTree>
    <p:extLst>
      <p:ext uri="{BB962C8B-B14F-4D97-AF65-F5344CB8AC3E}">
        <p14:creationId xmlns:p14="http://schemas.microsoft.com/office/powerpoint/2010/main" val="73118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28F564C-69CF-4A59-91CD-A19AE0443CDB}" type="datetime1">
              <a:rPr lang="ru-RU" smtClean="0"/>
              <a:t>24.09.2025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02D9559-5CD4-4A75-A9B6-24683291D7E0}" type="slidenum">
              <a:rPr lang="ru-RU" smtClean="0"/>
              <a:t>‹#›</a:t>
            </a:fld>
            <a:endParaRPr lang="ru-RU"/>
          </a:p>
        </p:txBody>
      </p:sp>
    </p:spTree>
    <p:extLst>
      <p:ext uri="{BB962C8B-B14F-4D97-AF65-F5344CB8AC3E}">
        <p14:creationId xmlns:p14="http://schemas.microsoft.com/office/powerpoint/2010/main" val="47036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9CD29D-4DBB-4101-BF3F-7CE1605445B1}" type="datetime1">
              <a:rPr lang="ru-RU" smtClean="0"/>
              <a:t>24.09.2025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D9559-5CD4-4A75-A9B6-24683291D7E0}" type="slidenum">
              <a:rPr lang="ru-RU" smtClean="0"/>
              <a:t>‹#›</a:t>
            </a:fld>
            <a:endParaRPr lang="ru-RU"/>
          </a:p>
        </p:txBody>
      </p:sp>
    </p:spTree>
    <p:extLst>
      <p:ext uri="{BB962C8B-B14F-4D97-AF65-F5344CB8AC3E}">
        <p14:creationId xmlns:p14="http://schemas.microsoft.com/office/powerpoint/2010/main" val="2420827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2"/>
          <p:cNvSpPr>
            <a:spLocks noChangeArrowheads="1"/>
          </p:cNvSpPr>
          <p:nvPr/>
        </p:nvSpPr>
        <p:spPr bwMode="auto">
          <a:xfrm>
            <a:off x="2413083" y="283258"/>
            <a:ext cx="6846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ru-RU" sz="2000" b="1" dirty="0"/>
              <a:t>ə</a:t>
            </a:r>
            <a:r>
              <a:rPr lang="ru-RU" altLang="ru-RU" sz="2000" b="1" dirty="0"/>
              <a:t>л-</a:t>
            </a:r>
            <a:r>
              <a:rPr lang="ru-RU" altLang="ru-RU" sz="2000" b="1" dirty="0" err="1"/>
              <a:t>Фараби</a:t>
            </a:r>
            <a:r>
              <a:rPr lang="ru-RU" altLang="ru-RU" sz="2000" b="1" dirty="0"/>
              <a:t> </a:t>
            </a:r>
            <a:r>
              <a:rPr lang="ru-RU" altLang="ru-RU" sz="2000" b="1" dirty="0" err="1"/>
              <a:t>атындағы</a:t>
            </a:r>
            <a:r>
              <a:rPr lang="ru-RU" altLang="ru-RU" sz="2000" b="1" dirty="0"/>
              <a:t> </a:t>
            </a:r>
            <a:r>
              <a:rPr lang="ru-RU" altLang="ru-RU" sz="2000" b="1" dirty="0" err="1"/>
              <a:t>Қазақ</a:t>
            </a:r>
            <a:r>
              <a:rPr lang="ru-RU" altLang="ru-RU" sz="2000" b="1" dirty="0"/>
              <a:t> </a:t>
            </a:r>
            <a:r>
              <a:rPr lang="ru-RU" altLang="ru-RU" sz="2000" b="1" dirty="0" err="1"/>
              <a:t>Ұлттық</a:t>
            </a:r>
            <a:r>
              <a:rPr lang="ru-RU" altLang="ru-RU" sz="2000" b="1" dirty="0"/>
              <a:t> </a:t>
            </a:r>
            <a:r>
              <a:rPr lang="ru-RU" altLang="ru-RU" sz="2000" b="1" dirty="0" err="1"/>
              <a:t>Университеті</a:t>
            </a:r>
            <a:endParaRPr lang="ru-RU" altLang="ru-RU" sz="2000" b="1" dirty="0"/>
          </a:p>
          <a:p>
            <a:pPr algn="ctr" eaLnBrk="1" hangingPunct="1"/>
            <a:r>
              <a:rPr lang="ru-RU" altLang="ru-RU" sz="2000" b="1" dirty="0"/>
              <a:t>Химия </a:t>
            </a:r>
            <a:r>
              <a:rPr lang="ru-RU" altLang="ru-RU" sz="2000" b="1" dirty="0" err="1"/>
              <a:t>жəне</a:t>
            </a:r>
            <a:r>
              <a:rPr lang="ru-RU" altLang="ru-RU" sz="2000" b="1" dirty="0"/>
              <a:t> </a:t>
            </a:r>
            <a:r>
              <a:rPr lang="ru-RU" altLang="ru-RU" sz="2000" b="1" dirty="0" err="1"/>
              <a:t>химиялық</a:t>
            </a:r>
            <a:r>
              <a:rPr lang="ru-RU" altLang="ru-RU" sz="2000" b="1" dirty="0"/>
              <a:t> технология </a:t>
            </a:r>
            <a:r>
              <a:rPr lang="ru-RU" altLang="ru-RU" sz="2000" b="1" dirty="0" err="1"/>
              <a:t>факультеті</a:t>
            </a:r>
            <a:endParaRPr lang="ru-RU" altLang="ru-RU" sz="2000" dirty="0"/>
          </a:p>
        </p:txBody>
      </p:sp>
      <p:sp>
        <p:nvSpPr>
          <p:cNvPr id="7" name="Google Shape;54;p13"/>
          <p:cNvSpPr txBox="1">
            <a:spLocks/>
          </p:cNvSpPr>
          <p:nvPr/>
        </p:nvSpPr>
        <p:spPr>
          <a:xfrm>
            <a:off x="1191751" y="2652706"/>
            <a:ext cx="9607429" cy="4616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ct val="0"/>
              </a:spcAft>
            </a:pPr>
            <a:r>
              <a:rPr lang="kk-KZ" sz="2800" dirty="0">
                <a:solidFill>
                  <a:srgbClr val="FF0000"/>
                </a:solidFill>
                <a:latin typeface="+mn-lt"/>
              </a:rPr>
              <a:t>Энергия алмасуы: негізгі кезеңдері.</a:t>
            </a:r>
            <a:endParaRPr lang="ru-RU" altLang="ru-RU" sz="2800" b="1" dirty="0">
              <a:solidFill>
                <a:srgbClr val="FF0000"/>
              </a:solidFill>
              <a:latin typeface="+mn-lt"/>
              <a:cs typeface="Calibri" panose="020F0502020204030204" pitchFamily="34" charset="0"/>
              <a:sym typeface="Times New Roman" panose="02020603050405020304" pitchFamily="18" charset="0"/>
            </a:endParaRPr>
          </a:p>
        </p:txBody>
      </p:sp>
      <p:sp>
        <p:nvSpPr>
          <p:cNvPr id="8" name="Прямоугольник 7"/>
          <p:cNvSpPr/>
          <p:nvPr/>
        </p:nvSpPr>
        <p:spPr>
          <a:xfrm>
            <a:off x="4824317" y="1942968"/>
            <a:ext cx="2330627" cy="461665"/>
          </a:xfrm>
          <a:prstGeom prst="rect">
            <a:avLst/>
          </a:prstGeom>
        </p:spPr>
        <p:txBody>
          <a:bodyPr wrap="square">
            <a:spAutoFit/>
          </a:bodyPr>
          <a:lstStyle/>
          <a:p>
            <a:r>
              <a:rPr lang="ru-RU" altLang="ru-RU" sz="2400" b="1" dirty="0">
                <a:latin typeface="Calibri" panose="020F0502020204030204" pitchFamily="34" charset="0"/>
                <a:cs typeface="Calibri" panose="020F0502020204030204" pitchFamily="34" charset="0"/>
              </a:rPr>
              <a:t>ДӘРІС  №</a:t>
            </a:r>
            <a:r>
              <a:rPr lang="en-US" altLang="ru-RU" sz="2400" b="1" dirty="0">
                <a:latin typeface="Calibri" panose="020F0502020204030204" pitchFamily="34" charset="0"/>
                <a:cs typeface="Calibri" panose="020F0502020204030204" pitchFamily="34" charset="0"/>
              </a:rPr>
              <a:t> </a:t>
            </a:r>
            <a:r>
              <a:rPr lang="kk-KZ" altLang="ru-RU" sz="2400" b="1" dirty="0">
                <a:latin typeface="Calibri" panose="020F0502020204030204" pitchFamily="34" charset="0"/>
                <a:cs typeface="Calibri" panose="020F0502020204030204" pitchFamily="34" charset="0"/>
              </a:rPr>
              <a:t>7</a:t>
            </a:r>
            <a:endParaRPr lang="ru-RU" sz="2400" dirty="0">
              <a:latin typeface="Calibri" panose="020F0502020204030204" pitchFamily="34" charset="0"/>
              <a:cs typeface="Calibri" panose="020F0502020204030204" pitchFamily="34" charset="0"/>
            </a:endParaRPr>
          </a:p>
        </p:txBody>
      </p:sp>
      <p:sp>
        <p:nvSpPr>
          <p:cNvPr id="2" name="Прямоугольник 1"/>
          <p:cNvSpPr/>
          <p:nvPr/>
        </p:nvSpPr>
        <p:spPr>
          <a:xfrm>
            <a:off x="2343932" y="4757856"/>
            <a:ext cx="7198381" cy="461665"/>
          </a:xfrm>
          <a:prstGeom prst="rect">
            <a:avLst/>
          </a:prstGeom>
        </p:spPr>
        <p:txBody>
          <a:bodyPr wrap="none">
            <a:spAutoFit/>
          </a:bodyPr>
          <a:lstStyle/>
          <a:p>
            <a:r>
              <a:rPr lang="ru-RU" altLang="ru-RU" sz="2400" b="1" dirty="0" err="1">
                <a:latin typeface="Calibri" panose="020F0502020204030204" pitchFamily="34" charset="0"/>
                <a:ea typeface="Calibri" panose="020F0502020204030204" pitchFamily="34" charset="0"/>
                <a:cs typeface="Calibri" panose="020F0502020204030204" pitchFamily="34" charset="0"/>
              </a:rPr>
              <a:t>Дәріс</a:t>
            </a:r>
            <a:r>
              <a:rPr lang="ru-RU" altLang="ru-RU" sz="2400" b="1" dirty="0">
                <a:latin typeface="Calibri" panose="020F0502020204030204" pitchFamily="34" charset="0"/>
                <a:ea typeface="Calibri" panose="020F0502020204030204" pitchFamily="34" charset="0"/>
                <a:cs typeface="Calibri" panose="020F0502020204030204" pitchFamily="34" charset="0"/>
              </a:rPr>
              <a:t> </a:t>
            </a:r>
            <a:r>
              <a:rPr lang="ru-RU" altLang="ru-RU" sz="2400" b="1" dirty="0" err="1">
                <a:latin typeface="Calibri" panose="020F0502020204030204" pitchFamily="34" charset="0"/>
                <a:ea typeface="Calibri" panose="020F0502020204030204" pitchFamily="34" charset="0"/>
                <a:cs typeface="Calibri" panose="020F0502020204030204" pitchFamily="34" charset="0"/>
              </a:rPr>
              <a:t>оқыған</a:t>
            </a:r>
            <a:r>
              <a:rPr lang="ru-RU" altLang="ru-RU" sz="2400" b="1" dirty="0">
                <a:latin typeface="Calibri" panose="020F0502020204030204" pitchFamily="34" charset="0"/>
                <a:ea typeface="Calibri" panose="020F0502020204030204" pitchFamily="34" charset="0"/>
                <a:cs typeface="Calibri" panose="020F0502020204030204" pitchFamily="34" charset="0"/>
              </a:rPr>
              <a:t>: </a:t>
            </a:r>
            <a:r>
              <a:rPr lang="ru-RU" altLang="ru-RU" sz="2400" b="1" dirty="0" err="1">
                <a:latin typeface="Calibri" panose="020F0502020204030204" pitchFamily="34" charset="0"/>
                <a:ea typeface="Calibri" panose="020F0502020204030204" pitchFamily="34" charset="0"/>
                <a:cs typeface="Calibri" panose="020F0502020204030204" pitchFamily="34" charset="0"/>
              </a:rPr>
              <a:t>х.ғ.к</a:t>
            </a:r>
            <a:r>
              <a:rPr lang="ru-RU" altLang="ru-RU" sz="2400" b="1" dirty="0">
                <a:latin typeface="Calibri" panose="020F0502020204030204" pitchFamily="34" charset="0"/>
                <a:ea typeface="Calibri" panose="020F0502020204030204" pitchFamily="34" charset="0"/>
                <a:cs typeface="Calibri" panose="020F0502020204030204" pitchFamily="34" charset="0"/>
              </a:rPr>
              <a:t>. </a:t>
            </a:r>
            <a:r>
              <a:rPr lang="ru-RU" altLang="ru-RU" sz="2400" b="1" dirty="0" err="1">
                <a:latin typeface="Calibri" panose="020F0502020204030204" pitchFamily="34" charset="0"/>
                <a:ea typeface="Calibri" panose="020F0502020204030204" pitchFamily="34" charset="0"/>
                <a:cs typeface="Calibri" panose="020F0502020204030204" pitchFamily="34" charset="0"/>
              </a:rPr>
              <a:t>Берғанаева</a:t>
            </a:r>
            <a:r>
              <a:rPr lang="ru-RU" altLang="ru-RU" sz="2400" b="1" dirty="0">
                <a:latin typeface="Calibri" panose="020F0502020204030204" pitchFamily="34" charset="0"/>
                <a:ea typeface="Calibri" panose="020F0502020204030204" pitchFamily="34" charset="0"/>
                <a:cs typeface="Calibri" panose="020F0502020204030204" pitchFamily="34" charset="0"/>
              </a:rPr>
              <a:t> </a:t>
            </a:r>
            <a:r>
              <a:rPr lang="ru-RU" altLang="ru-RU" sz="2400" b="1" dirty="0" err="1">
                <a:latin typeface="Calibri" panose="020F0502020204030204" pitchFamily="34" charset="0"/>
                <a:ea typeface="Calibri" panose="020F0502020204030204" pitchFamily="34" charset="0"/>
                <a:cs typeface="Calibri" panose="020F0502020204030204" pitchFamily="34" charset="0"/>
              </a:rPr>
              <a:t>Гүлзат</a:t>
            </a:r>
            <a:r>
              <a:rPr lang="ru-RU" altLang="ru-RU" sz="2400" b="1" dirty="0">
                <a:latin typeface="Calibri" panose="020F0502020204030204" pitchFamily="34" charset="0"/>
                <a:ea typeface="Calibri" panose="020F0502020204030204" pitchFamily="34" charset="0"/>
                <a:cs typeface="Calibri" panose="020F0502020204030204" pitchFamily="34" charset="0"/>
              </a:rPr>
              <a:t> </a:t>
            </a:r>
            <a:r>
              <a:rPr lang="ru-RU" altLang="ru-RU" sz="2400" b="1" dirty="0" err="1">
                <a:latin typeface="Calibri" panose="020F0502020204030204" pitchFamily="34" charset="0"/>
                <a:ea typeface="Calibri" panose="020F0502020204030204" pitchFamily="34" charset="0"/>
                <a:cs typeface="Calibri" panose="020F0502020204030204" pitchFamily="34" charset="0"/>
              </a:rPr>
              <a:t>Ерғазықызы</a:t>
            </a:r>
            <a:endParaRPr lang="ru-RU" sz="2400" dirty="0">
              <a:latin typeface="Calibri" panose="020F0502020204030204" pitchFamily="34" charset="0"/>
              <a:ea typeface="Calibri" panose="020F0502020204030204" pitchFamily="34" charset="0"/>
              <a:cs typeface="Calibri" panose="020F0502020204030204" pitchFamily="34" charset="0"/>
            </a:endParaRPr>
          </a:p>
        </p:txBody>
      </p:sp>
      <p:pic>
        <p:nvPicPr>
          <p:cNvPr id="9" name="object 4"/>
          <p:cNvPicPr/>
          <p:nvPr/>
        </p:nvPicPr>
        <p:blipFill>
          <a:blip r:embed="rId2" cstate="print"/>
          <a:stretch>
            <a:fillRect/>
          </a:stretch>
        </p:blipFill>
        <p:spPr>
          <a:xfrm>
            <a:off x="519683" y="105155"/>
            <a:ext cx="1226819" cy="1351788"/>
          </a:xfrm>
          <a:prstGeom prst="rect">
            <a:avLst/>
          </a:prstGeom>
        </p:spPr>
      </p:pic>
      <p:pic>
        <p:nvPicPr>
          <p:cNvPr id="10" name="object 5"/>
          <p:cNvPicPr/>
          <p:nvPr/>
        </p:nvPicPr>
        <p:blipFill>
          <a:blip r:embed="rId3" cstate="print"/>
          <a:stretch>
            <a:fillRect/>
          </a:stretch>
        </p:blipFill>
        <p:spPr>
          <a:xfrm>
            <a:off x="10156814" y="127727"/>
            <a:ext cx="1284731" cy="1284732"/>
          </a:xfrm>
          <a:prstGeom prst="rect">
            <a:avLst/>
          </a:prstGeom>
        </p:spPr>
      </p:pic>
      <p:sp>
        <p:nvSpPr>
          <p:cNvPr id="3" name="Номер слайда 2"/>
          <p:cNvSpPr>
            <a:spLocks noGrp="1"/>
          </p:cNvSpPr>
          <p:nvPr>
            <p:ph type="sldNum" sz="quarter" idx="12"/>
          </p:nvPr>
        </p:nvSpPr>
        <p:spPr/>
        <p:txBody>
          <a:bodyPr/>
          <a:lstStyle/>
          <a:p>
            <a:fld id="{E2D8661C-A711-48F9-9FB6-CBD17D1ABA83}" type="slidenum">
              <a:rPr lang="ru-RU" smtClean="0"/>
              <a:t>1</a:t>
            </a:fld>
            <a:endParaRPr lang="ru-RU"/>
          </a:p>
        </p:txBody>
      </p:sp>
    </p:spTree>
    <p:extLst>
      <p:ext uri="{BB962C8B-B14F-4D97-AF65-F5344CB8AC3E}">
        <p14:creationId xmlns:p14="http://schemas.microsoft.com/office/powerpoint/2010/main" val="4243967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0B61AD-42A0-49E3-65C0-2DDE0A4DD5B3}"/>
              </a:ext>
            </a:extLst>
          </p:cNvPr>
          <p:cNvSpPr txBox="1"/>
          <p:nvPr/>
        </p:nvSpPr>
        <p:spPr>
          <a:xfrm>
            <a:off x="600636" y="434859"/>
            <a:ext cx="7037294" cy="4031873"/>
          </a:xfrm>
          <a:prstGeom prst="rect">
            <a:avLst/>
          </a:prstGeom>
          <a:noFill/>
        </p:spPr>
        <p:txBody>
          <a:bodyPr wrap="square">
            <a:spAutoFit/>
          </a:bodyPr>
          <a:lstStyle/>
          <a:p>
            <a:pPr algn="just">
              <a:buNone/>
            </a:pPr>
            <a:r>
              <a:rPr lang="ru-RU" b="1" dirty="0">
                <a:solidFill>
                  <a:srgbClr val="FF0000"/>
                </a:solidFill>
              </a:rPr>
              <a:t>ҮКЦ-</a:t>
            </a:r>
            <a:r>
              <a:rPr lang="ru-RU" b="1" dirty="0" err="1">
                <a:solidFill>
                  <a:srgbClr val="FF0000"/>
                </a:solidFill>
              </a:rPr>
              <a:t>ның</a:t>
            </a:r>
            <a:r>
              <a:rPr lang="ru-RU" b="1" dirty="0">
                <a:solidFill>
                  <a:srgbClr val="FF0000"/>
                </a:solidFill>
              </a:rPr>
              <a:t> </a:t>
            </a:r>
            <a:r>
              <a:rPr lang="ru-RU" b="1" dirty="0" err="1">
                <a:solidFill>
                  <a:srgbClr val="FF0000"/>
                </a:solidFill>
              </a:rPr>
              <a:t>маңызы</a:t>
            </a:r>
            <a:r>
              <a:rPr lang="ru-RU" b="1" dirty="0">
                <a:solidFill>
                  <a:srgbClr val="FF0000"/>
                </a:solidFill>
              </a:rPr>
              <a:t>:</a:t>
            </a:r>
          </a:p>
          <a:p>
            <a:pPr algn="just">
              <a:buNone/>
            </a:pPr>
            <a:endParaRPr lang="ru-RU" dirty="0"/>
          </a:p>
          <a:p>
            <a:pPr marL="285750" indent="-285750" algn="just">
              <a:spcAft>
                <a:spcPts val="1200"/>
              </a:spcAft>
              <a:buFont typeface="Wingdings" panose="05000000000000000000" pitchFamily="2" charset="2"/>
              <a:buChar char="v"/>
            </a:pPr>
            <a:r>
              <a:rPr lang="ru-RU" dirty="0"/>
              <a:t>“</a:t>
            </a:r>
            <a:r>
              <a:rPr lang="ru-RU" dirty="0" err="1"/>
              <a:t>Метаболиттік</a:t>
            </a:r>
            <a:r>
              <a:rPr lang="ru-RU" dirty="0"/>
              <a:t> </a:t>
            </a:r>
            <a:r>
              <a:rPr lang="ru-RU" dirty="0" err="1"/>
              <a:t>ошақ</a:t>
            </a:r>
            <a:r>
              <a:rPr lang="ru-RU" dirty="0"/>
              <a:t>” – АСҚ </a:t>
            </a:r>
            <a:r>
              <a:rPr lang="ru-RU" dirty="0" err="1"/>
              <a:t>толық</a:t>
            </a:r>
            <a:r>
              <a:rPr lang="ru-RU" dirty="0"/>
              <a:t> </a:t>
            </a:r>
            <a:r>
              <a:rPr lang="en-US" dirty="0"/>
              <a:t>CO₂-</a:t>
            </a:r>
            <a:r>
              <a:rPr lang="ru-RU" dirty="0" err="1"/>
              <a:t>ге</a:t>
            </a:r>
            <a:r>
              <a:rPr lang="ru-RU" dirty="0"/>
              <a:t> </a:t>
            </a:r>
            <a:r>
              <a:rPr lang="ru-RU" dirty="0" err="1"/>
              <a:t>дейін</a:t>
            </a:r>
            <a:r>
              <a:rPr lang="ru-RU" dirty="0"/>
              <a:t> </a:t>
            </a:r>
            <a:r>
              <a:rPr lang="ru-RU" dirty="0" err="1"/>
              <a:t>тотығады</a:t>
            </a:r>
            <a:r>
              <a:rPr lang="ru-RU" dirty="0"/>
              <a:t>.</a:t>
            </a:r>
          </a:p>
          <a:p>
            <a:pPr marL="285750" indent="-285750" algn="just">
              <a:spcAft>
                <a:spcPts val="1200"/>
              </a:spcAft>
              <a:buFont typeface="Wingdings" panose="05000000000000000000" pitchFamily="2" charset="2"/>
              <a:buChar char="v"/>
            </a:pPr>
            <a:r>
              <a:rPr lang="ru-RU" dirty="0" err="1"/>
              <a:t>Пластикалық</a:t>
            </a:r>
            <a:r>
              <a:rPr lang="ru-RU" dirty="0"/>
              <a:t> </a:t>
            </a:r>
            <a:r>
              <a:rPr lang="ru-RU" dirty="0" err="1"/>
              <a:t>қызмет</a:t>
            </a:r>
            <a:r>
              <a:rPr lang="ru-RU" dirty="0"/>
              <a:t> – </a:t>
            </a:r>
            <a:r>
              <a:rPr lang="ru-RU" dirty="0" err="1"/>
              <a:t>түзілген</a:t>
            </a:r>
            <a:r>
              <a:rPr lang="ru-RU" dirty="0"/>
              <a:t> </a:t>
            </a:r>
            <a:r>
              <a:rPr lang="ru-RU" dirty="0" err="1"/>
              <a:t>аралық</a:t>
            </a:r>
            <a:r>
              <a:rPr lang="ru-RU" dirty="0"/>
              <a:t> </a:t>
            </a:r>
            <a:r>
              <a:rPr lang="ru-RU" dirty="0" err="1"/>
              <a:t>өнімдер</a:t>
            </a:r>
            <a:r>
              <a:rPr lang="ru-RU" dirty="0"/>
              <a:t> </a:t>
            </a:r>
            <a:r>
              <a:rPr lang="ru-RU" dirty="0" err="1"/>
              <a:t>басқа</a:t>
            </a:r>
            <a:r>
              <a:rPr lang="ru-RU" dirty="0"/>
              <a:t> да метаболизм </a:t>
            </a:r>
            <a:r>
              <a:rPr lang="ru-RU" dirty="0" err="1"/>
              <a:t>процестерінде</a:t>
            </a:r>
            <a:r>
              <a:rPr lang="ru-RU" dirty="0"/>
              <a:t> субстрат </a:t>
            </a:r>
            <a:r>
              <a:rPr lang="ru-RU" dirty="0" err="1"/>
              <a:t>ретінде</a:t>
            </a:r>
            <a:r>
              <a:rPr lang="ru-RU" dirty="0"/>
              <a:t> </a:t>
            </a:r>
            <a:r>
              <a:rPr lang="ru-RU" dirty="0" err="1"/>
              <a:t>пайдаланылады</a:t>
            </a:r>
            <a:r>
              <a:rPr lang="ru-RU" dirty="0"/>
              <a:t>.</a:t>
            </a:r>
          </a:p>
          <a:p>
            <a:pPr marL="285750" indent="-285750" algn="just">
              <a:spcAft>
                <a:spcPts val="1200"/>
              </a:spcAft>
              <a:buFont typeface="Wingdings" panose="05000000000000000000" pitchFamily="2" charset="2"/>
              <a:buChar char="v"/>
            </a:pPr>
            <a:r>
              <a:rPr lang="ru-RU" i="1" dirty="0" err="1"/>
              <a:t>Мысалы</a:t>
            </a:r>
            <a:r>
              <a:rPr lang="ru-RU" i="1" dirty="0"/>
              <a:t>:</a:t>
            </a:r>
            <a:r>
              <a:rPr lang="ru-RU" dirty="0"/>
              <a:t> </a:t>
            </a:r>
            <a:r>
              <a:rPr lang="ru-RU" dirty="0" err="1"/>
              <a:t>сукцинил-КоА</a:t>
            </a:r>
            <a:r>
              <a:rPr lang="ru-RU" dirty="0"/>
              <a:t> </a:t>
            </a:r>
            <a:r>
              <a:rPr lang="ru-RU" dirty="0" err="1"/>
              <a:t>порфириндердің</a:t>
            </a:r>
            <a:r>
              <a:rPr lang="ru-RU" dirty="0"/>
              <a:t>, </a:t>
            </a:r>
            <a:r>
              <a:rPr lang="ru-RU" dirty="0" err="1"/>
              <a:t>гемнің</a:t>
            </a:r>
            <a:r>
              <a:rPr lang="ru-RU" dirty="0"/>
              <a:t> </a:t>
            </a:r>
            <a:r>
              <a:rPr lang="ru-RU" dirty="0" err="1"/>
              <a:t>синтезіне</a:t>
            </a:r>
            <a:r>
              <a:rPr lang="ru-RU" dirty="0"/>
              <a:t>, альфа-КГ пен ҚСҚ </a:t>
            </a:r>
            <a:r>
              <a:rPr lang="ru-RU" dirty="0" err="1"/>
              <a:t>алмастырылатын</a:t>
            </a:r>
            <a:r>
              <a:rPr lang="ru-RU" dirty="0"/>
              <a:t> АҚ-</a:t>
            </a:r>
            <a:r>
              <a:rPr lang="ru-RU" dirty="0" err="1"/>
              <a:t>ның</a:t>
            </a:r>
            <a:r>
              <a:rPr lang="ru-RU" dirty="0"/>
              <a:t> </a:t>
            </a:r>
            <a:r>
              <a:rPr lang="ru-RU" dirty="0" err="1"/>
              <a:t>синтезіне</a:t>
            </a:r>
            <a:r>
              <a:rPr lang="ru-RU" dirty="0"/>
              <a:t> </a:t>
            </a:r>
            <a:r>
              <a:rPr lang="ru-RU" dirty="0" err="1"/>
              <a:t>қатысады</a:t>
            </a:r>
            <a:r>
              <a:rPr lang="ru-RU" dirty="0"/>
              <a:t>; ҚСҚ </a:t>
            </a:r>
            <a:r>
              <a:rPr lang="ru-RU" dirty="0" err="1"/>
              <a:t>глюконеогенезге</a:t>
            </a:r>
            <a:r>
              <a:rPr lang="ru-RU" dirty="0"/>
              <a:t>, АСҚ май </a:t>
            </a:r>
            <a:r>
              <a:rPr lang="ru-RU" dirty="0" err="1"/>
              <a:t>қышқылдарының</a:t>
            </a:r>
            <a:r>
              <a:rPr lang="ru-RU" dirty="0"/>
              <a:t>, холестерин </a:t>
            </a:r>
            <a:r>
              <a:rPr lang="ru-RU" dirty="0" err="1"/>
              <a:t>және</a:t>
            </a:r>
            <a:r>
              <a:rPr lang="ru-RU" dirty="0"/>
              <a:t> кетон </a:t>
            </a:r>
            <a:r>
              <a:rPr lang="ru-RU" dirty="0" err="1"/>
              <a:t>денелерінің</a:t>
            </a:r>
            <a:r>
              <a:rPr lang="ru-RU" dirty="0"/>
              <a:t> </a:t>
            </a:r>
            <a:r>
              <a:rPr lang="ru-RU" dirty="0" err="1"/>
              <a:t>түзілуіне</a:t>
            </a:r>
            <a:r>
              <a:rPr lang="ru-RU" dirty="0"/>
              <a:t> </a:t>
            </a:r>
            <a:r>
              <a:rPr lang="ru-RU" dirty="0" err="1"/>
              <a:t>жұмсалады</a:t>
            </a:r>
            <a:r>
              <a:rPr lang="ru-RU" dirty="0"/>
              <a:t>.</a:t>
            </a:r>
          </a:p>
          <a:p>
            <a:pPr marL="285750" indent="-285750" algn="just">
              <a:spcAft>
                <a:spcPts val="1200"/>
              </a:spcAft>
              <a:buFont typeface="Wingdings" panose="05000000000000000000" pitchFamily="2" charset="2"/>
              <a:buChar char="v"/>
            </a:pPr>
            <a:r>
              <a:rPr lang="ru-RU" dirty="0" err="1"/>
              <a:t>Барлық</a:t>
            </a:r>
            <a:r>
              <a:rPr lang="ru-RU" dirty="0"/>
              <a:t> </a:t>
            </a:r>
            <a:r>
              <a:rPr lang="ru-RU" dirty="0" err="1"/>
              <a:t>алмасу</a:t>
            </a:r>
            <a:r>
              <a:rPr lang="ru-RU" dirty="0"/>
              <a:t> </a:t>
            </a:r>
            <a:r>
              <a:rPr lang="ru-RU" dirty="0" err="1"/>
              <a:t>процестерін</a:t>
            </a:r>
            <a:r>
              <a:rPr lang="ru-RU" dirty="0"/>
              <a:t> </a:t>
            </a:r>
            <a:r>
              <a:rPr lang="ru-RU" dirty="0" err="1"/>
              <a:t>бір-бірімен</a:t>
            </a:r>
            <a:r>
              <a:rPr lang="ru-RU" dirty="0"/>
              <a:t> </a:t>
            </a:r>
            <a:r>
              <a:rPr lang="ru-RU" dirty="0" err="1"/>
              <a:t>байланыстырады</a:t>
            </a:r>
            <a:r>
              <a:rPr lang="ru-RU" dirty="0"/>
              <a:t>.</a:t>
            </a:r>
          </a:p>
          <a:p>
            <a:pPr marL="285750" indent="-285750" algn="just">
              <a:spcAft>
                <a:spcPts val="1200"/>
              </a:spcAft>
              <a:buFont typeface="Wingdings" panose="05000000000000000000" pitchFamily="2" charset="2"/>
              <a:buChar char="v"/>
            </a:pPr>
            <a:r>
              <a:rPr lang="ru-RU" dirty="0"/>
              <a:t>АСҚ-</a:t>
            </a:r>
            <a:r>
              <a:rPr lang="ru-RU" dirty="0" err="1"/>
              <a:t>ның</a:t>
            </a:r>
            <a:r>
              <a:rPr lang="ru-RU" dirty="0"/>
              <a:t> </a:t>
            </a:r>
            <a:r>
              <a:rPr lang="ru-RU" dirty="0" err="1"/>
              <a:t>тотығу</a:t>
            </a:r>
            <a:r>
              <a:rPr lang="ru-RU" dirty="0"/>
              <a:t> </a:t>
            </a:r>
            <a:r>
              <a:rPr lang="ru-RU" dirty="0" err="1"/>
              <a:t>нәтижесінде</a:t>
            </a:r>
            <a:r>
              <a:rPr lang="ru-RU" dirty="0"/>
              <a:t> </a:t>
            </a:r>
            <a:r>
              <a:rPr lang="ru-RU" dirty="0" err="1"/>
              <a:t>түзілген</a:t>
            </a:r>
            <a:r>
              <a:rPr lang="ru-RU" dirty="0"/>
              <a:t> энергия </a:t>
            </a:r>
            <a:r>
              <a:rPr lang="ru-RU" b="1" dirty="0" err="1">
                <a:solidFill>
                  <a:schemeClr val="accent1">
                    <a:lumMod val="50000"/>
                  </a:schemeClr>
                </a:solidFill>
              </a:rPr>
              <a:t>активті</a:t>
            </a:r>
            <a:r>
              <a:rPr lang="ru-RU" b="1" dirty="0">
                <a:solidFill>
                  <a:schemeClr val="accent1">
                    <a:lumMod val="50000"/>
                  </a:schemeClr>
                </a:solidFill>
              </a:rPr>
              <a:t> </a:t>
            </a:r>
            <a:r>
              <a:rPr lang="ru-RU" b="1" dirty="0" err="1">
                <a:solidFill>
                  <a:schemeClr val="accent1">
                    <a:lumMod val="50000"/>
                  </a:schemeClr>
                </a:solidFill>
              </a:rPr>
              <a:t>сутегі</a:t>
            </a:r>
            <a:r>
              <a:rPr lang="ru-RU" dirty="0">
                <a:solidFill>
                  <a:schemeClr val="accent1">
                    <a:lumMod val="50000"/>
                  </a:schemeClr>
                </a:solidFill>
              </a:rPr>
              <a:t> </a:t>
            </a:r>
            <a:r>
              <a:rPr lang="ru-RU" dirty="0" err="1"/>
              <a:t>ретінде</a:t>
            </a:r>
            <a:r>
              <a:rPr lang="ru-RU" dirty="0"/>
              <a:t> </a:t>
            </a:r>
            <a:r>
              <a:rPr lang="ru-RU" dirty="0" err="1"/>
              <a:t>сақтайды</a:t>
            </a:r>
            <a:r>
              <a:rPr lang="ru-RU" dirty="0"/>
              <a:t>.</a:t>
            </a:r>
          </a:p>
        </p:txBody>
      </p:sp>
      <p:sp>
        <p:nvSpPr>
          <p:cNvPr id="5" name="Номер слайда 4">
            <a:extLst>
              <a:ext uri="{FF2B5EF4-FFF2-40B4-BE49-F238E27FC236}">
                <a16:creationId xmlns:a16="http://schemas.microsoft.com/office/drawing/2014/main" id="{535F5155-195C-F949-01A5-260113CF4204}"/>
              </a:ext>
            </a:extLst>
          </p:cNvPr>
          <p:cNvSpPr>
            <a:spLocks noGrp="1"/>
          </p:cNvSpPr>
          <p:nvPr>
            <p:ph type="sldNum" sz="quarter" idx="12"/>
          </p:nvPr>
        </p:nvSpPr>
        <p:spPr/>
        <p:txBody>
          <a:bodyPr/>
          <a:lstStyle/>
          <a:p>
            <a:fld id="{A02D9559-5CD4-4A75-A9B6-24683291D7E0}" type="slidenum">
              <a:rPr lang="ru-RU" smtClean="0"/>
              <a:t>10</a:t>
            </a:fld>
            <a:endParaRPr lang="ru-RU"/>
          </a:p>
        </p:txBody>
      </p:sp>
    </p:spTree>
    <p:extLst>
      <p:ext uri="{BB962C8B-B14F-4D97-AF65-F5344CB8AC3E}">
        <p14:creationId xmlns:p14="http://schemas.microsoft.com/office/powerpoint/2010/main" val="4157103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9B7E5FD8-8B20-AB98-7498-81A430709344}"/>
              </a:ext>
            </a:extLst>
          </p:cNvPr>
          <p:cNvSpPr>
            <a:spLocks noGrp="1"/>
          </p:cNvSpPr>
          <p:nvPr>
            <p:ph type="sldNum" sz="quarter" idx="12"/>
          </p:nvPr>
        </p:nvSpPr>
        <p:spPr/>
        <p:txBody>
          <a:bodyPr/>
          <a:lstStyle/>
          <a:p>
            <a:fld id="{A02D9559-5CD4-4A75-A9B6-24683291D7E0}" type="slidenum">
              <a:rPr lang="ru-RU" smtClean="0"/>
              <a:t>11</a:t>
            </a:fld>
            <a:endParaRPr lang="ru-RU"/>
          </a:p>
        </p:txBody>
      </p:sp>
      <p:pic>
        <p:nvPicPr>
          <p:cNvPr id="4098" name="Picture 2" descr="A graphic depicting a cross-section of the inner mitochondrial membrane. The graphic is split into 5 horizontal sections. The top section is labeled cytoplasm. The next section below is labeled outer membrane. The next section below is labeled intermembrane space. The next section below is labeled inner membrane space. The final section below is labeled mitochondrial matrix. Along the inner member section are a series of images representing the electron transport chain. The farthest left image is a longitudinal oval shape and has the label 2e in the centre. Below this image is an image of NADH connected via an arrow to NAD+ with a carbon image below. There is also an arrow connecting the NADH connection to the 2e image. Above the 2e image is an arrow pointing into the intermembrane space with a carbon image labeled H+ at the top of the arrow. To the right of the 2e image is another image with the label 2e in the centre. This image is a horizontal oval shape. Above this shape is another smaller oval shape connected to the larger horizontal oval by an arrow. Below the larger horizontal oval labeled 2e is an image depicting FADH2 connected to FAD via an arrow. To the right of this oval shape is another longitudinal oval shaped image that is unlabeled. It has an arrow at the top pointing toward the intermembrane space. Below this image is an unlabeled carbon. To the right of this unlabeled oval image is an unlabeled circle shape. To the right of this shape is another image of an unlabeled shape. Below this unlabeled shape is an image depicting the equation 2e plus 2H+ plus 1/202 connection to the chemical symbol for water via an arrow. Another arrow flows from the very first image labeled 2e all through the intermediate images to point towards the water symbol. At the top of this unlabeled shape is another arrow pointing into the intermembrane space pointing to a carbon labeled H+. Below this entire series of images is a label marking them as the electron transport chain. To the right of this series of images is one final image of an unlabeled kidney shape. Below this final image is an arrow pointing down to a carbon. To the left of this arrow is an image labeled ADP connected via a plus sign to an image labeled P. To the right of the arrow is an image labeled ATP.">
            <a:extLst>
              <a:ext uri="{FF2B5EF4-FFF2-40B4-BE49-F238E27FC236}">
                <a16:creationId xmlns:a16="http://schemas.microsoft.com/office/drawing/2014/main" id="{FF5522CD-50B1-FEBB-0C93-F9926E5549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9159" y="814592"/>
            <a:ext cx="5496227" cy="35332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B38E895-509E-503B-DA69-2D9A45D73507}"/>
              </a:ext>
            </a:extLst>
          </p:cNvPr>
          <p:cNvSpPr txBox="1"/>
          <p:nvPr/>
        </p:nvSpPr>
        <p:spPr>
          <a:xfrm>
            <a:off x="448235" y="913205"/>
            <a:ext cx="4661647" cy="4278094"/>
          </a:xfrm>
          <a:prstGeom prst="rect">
            <a:avLst/>
          </a:prstGeom>
          <a:noFill/>
        </p:spPr>
        <p:txBody>
          <a:bodyPr wrap="square">
            <a:spAutoFit/>
          </a:bodyPr>
          <a:lstStyle/>
          <a:p>
            <a:pPr algn="just">
              <a:buNone/>
            </a:pPr>
            <a:r>
              <a:rPr lang="ru-RU" sz="1600" dirty="0" err="1"/>
              <a:t>тотықсызданған</a:t>
            </a:r>
            <a:r>
              <a:rPr lang="ru-RU" sz="1600" dirty="0"/>
              <a:t> </a:t>
            </a:r>
            <a:r>
              <a:rPr lang="ru-RU" sz="1600" dirty="0" err="1"/>
              <a:t>дегидрогеназалардың</a:t>
            </a:r>
            <a:r>
              <a:rPr lang="ru-RU" sz="1600" dirty="0"/>
              <a:t> </a:t>
            </a:r>
            <a:r>
              <a:rPr lang="ru-RU" sz="1600" dirty="0" err="1"/>
              <a:t>оттегінің</a:t>
            </a:r>
            <a:r>
              <a:rPr lang="ru-RU" sz="1600" dirty="0"/>
              <a:t> </a:t>
            </a:r>
            <a:r>
              <a:rPr lang="ru-RU" sz="1600" dirty="0" err="1"/>
              <a:t>қатысуымен</a:t>
            </a:r>
            <a:r>
              <a:rPr lang="ru-RU" sz="1600" dirty="0"/>
              <a:t> </a:t>
            </a:r>
            <a:r>
              <a:rPr lang="ru-RU" sz="1600" dirty="0" err="1"/>
              <a:t>тотығып</a:t>
            </a:r>
            <a:r>
              <a:rPr lang="ru-RU" sz="1600" dirty="0"/>
              <a:t>, </a:t>
            </a:r>
            <a:r>
              <a:rPr lang="ru-RU" sz="1600" dirty="0" err="1"/>
              <a:t>эндогенді</a:t>
            </a:r>
            <a:r>
              <a:rPr lang="ru-RU" sz="1600" dirty="0"/>
              <a:t> </a:t>
            </a:r>
            <a:r>
              <a:rPr lang="ru-RU" sz="1600" dirty="0" err="1"/>
              <a:t>судың</a:t>
            </a:r>
            <a:r>
              <a:rPr lang="ru-RU" sz="1600" dirty="0"/>
              <a:t> </a:t>
            </a:r>
            <a:r>
              <a:rPr lang="ru-RU" sz="1600" dirty="0" err="1"/>
              <a:t>және</a:t>
            </a:r>
            <a:r>
              <a:rPr lang="ru-RU" sz="1600" dirty="0"/>
              <a:t> энергия </a:t>
            </a:r>
            <a:r>
              <a:rPr lang="ru-RU" sz="1600" dirty="0" err="1"/>
              <a:t>бөлу</a:t>
            </a:r>
            <a:r>
              <a:rPr lang="ru-RU" sz="1600" dirty="0"/>
              <a:t> </a:t>
            </a:r>
            <a:r>
              <a:rPr lang="ru-RU" sz="1600" dirty="0" err="1"/>
              <a:t>үрдісі</a:t>
            </a:r>
            <a:r>
              <a:rPr lang="ru-RU" sz="1600" dirty="0"/>
              <a:t>.</a:t>
            </a:r>
          </a:p>
          <a:p>
            <a:pPr algn="just">
              <a:buNone/>
            </a:pPr>
            <a:endParaRPr lang="ru-RU" sz="1600" dirty="0"/>
          </a:p>
          <a:p>
            <a:pPr algn="just">
              <a:buNone/>
            </a:pPr>
            <a:r>
              <a:rPr lang="ru-RU" sz="1600" dirty="0" err="1"/>
              <a:t>Тыныс</a:t>
            </a:r>
            <a:r>
              <a:rPr lang="ru-RU" sz="1600" dirty="0"/>
              <a:t> </a:t>
            </a:r>
            <a:r>
              <a:rPr lang="ru-RU" sz="1600" dirty="0" err="1"/>
              <a:t>алудың</a:t>
            </a:r>
            <a:r>
              <a:rPr lang="ru-RU" sz="1600" dirty="0"/>
              <a:t> </a:t>
            </a:r>
            <a:r>
              <a:rPr lang="ru-RU" sz="1600" dirty="0" err="1"/>
              <a:t>мәнін</a:t>
            </a:r>
            <a:r>
              <a:rPr lang="ru-RU" sz="1600" dirty="0"/>
              <a:t> </a:t>
            </a:r>
            <a:r>
              <a:rPr lang="ru-RU" sz="1600" dirty="0" err="1"/>
              <a:t>ең</a:t>
            </a:r>
            <a:r>
              <a:rPr lang="ru-RU" sz="1600" dirty="0"/>
              <a:t> </a:t>
            </a:r>
            <a:r>
              <a:rPr lang="ru-RU" sz="1600" dirty="0" err="1"/>
              <a:t>алғаш</a:t>
            </a:r>
            <a:r>
              <a:rPr lang="ru-RU" sz="1600" dirty="0"/>
              <a:t> </a:t>
            </a:r>
            <a:r>
              <a:rPr lang="ru-RU" sz="1600" dirty="0" err="1"/>
              <a:t>рет</a:t>
            </a:r>
            <a:r>
              <a:rPr lang="ru-RU" sz="1600" dirty="0"/>
              <a:t> Лавуазье (1743–1794) </a:t>
            </a:r>
            <a:r>
              <a:rPr lang="ru-RU" sz="1600" dirty="0" err="1"/>
              <a:t>түсіндірді</a:t>
            </a:r>
            <a:r>
              <a:rPr lang="ru-RU" sz="1600" dirty="0"/>
              <a:t>.</a:t>
            </a:r>
          </a:p>
          <a:p>
            <a:pPr algn="just">
              <a:buNone/>
            </a:pPr>
            <a:endParaRPr lang="ru-RU" sz="1600" dirty="0"/>
          </a:p>
          <a:p>
            <a:pPr algn="just">
              <a:buNone/>
            </a:pPr>
            <a:r>
              <a:rPr lang="ru-RU" sz="1600" dirty="0" err="1"/>
              <a:t>Бұл</a:t>
            </a:r>
            <a:r>
              <a:rPr lang="ru-RU" sz="1600" dirty="0"/>
              <a:t> </a:t>
            </a:r>
            <a:r>
              <a:rPr lang="ru-RU" sz="1600" dirty="0" err="1"/>
              <a:t>реакциялардың</a:t>
            </a:r>
            <a:r>
              <a:rPr lang="ru-RU" sz="1600" dirty="0"/>
              <a:t> </a:t>
            </a:r>
            <a:r>
              <a:rPr lang="ru-RU" sz="1600" dirty="0" err="1"/>
              <a:t>нәтижесінде</a:t>
            </a:r>
            <a:r>
              <a:rPr lang="ru-RU" sz="1600" dirty="0"/>
              <a:t> </a:t>
            </a:r>
            <a:r>
              <a:rPr lang="ru-RU" sz="1600" b="1" dirty="0" err="1">
                <a:solidFill>
                  <a:srgbClr val="FF0000"/>
                </a:solidFill>
              </a:rPr>
              <a:t>активті</a:t>
            </a:r>
            <a:r>
              <a:rPr lang="ru-RU" sz="1600" b="1" dirty="0">
                <a:solidFill>
                  <a:srgbClr val="FF0000"/>
                </a:solidFill>
              </a:rPr>
              <a:t> </a:t>
            </a:r>
            <a:r>
              <a:rPr lang="ru-RU" sz="1600" b="1" dirty="0" err="1">
                <a:solidFill>
                  <a:srgbClr val="FF0000"/>
                </a:solidFill>
              </a:rPr>
              <a:t>сутектер</a:t>
            </a:r>
            <a:r>
              <a:rPr lang="ru-RU" sz="1600" dirty="0">
                <a:solidFill>
                  <a:srgbClr val="FF0000"/>
                </a:solidFill>
              </a:rPr>
              <a:t> </a:t>
            </a:r>
            <a:r>
              <a:rPr lang="ru-RU" sz="1600" dirty="0"/>
              <a:t>(НАДН₂, ФПН₂) </a:t>
            </a:r>
            <a:r>
              <a:rPr lang="ru-RU" sz="1600" b="1" dirty="0" err="1">
                <a:solidFill>
                  <a:srgbClr val="FF0000"/>
                </a:solidFill>
              </a:rPr>
              <a:t>протондар</a:t>
            </a:r>
            <a:r>
              <a:rPr lang="ru-RU" sz="1600" b="1" dirty="0">
                <a:solidFill>
                  <a:srgbClr val="FF0000"/>
                </a:solidFill>
              </a:rPr>
              <a:t> мен </a:t>
            </a:r>
            <a:r>
              <a:rPr lang="ru-RU" sz="1600" b="1" dirty="0" err="1">
                <a:solidFill>
                  <a:srgbClr val="FF0000"/>
                </a:solidFill>
              </a:rPr>
              <a:t>электрондарға</a:t>
            </a:r>
            <a:r>
              <a:rPr lang="ru-RU" sz="1600" dirty="0">
                <a:solidFill>
                  <a:srgbClr val="FF0000"/>
                </a:solidFill>
              </a:rPr>
              <a:t> </a:t>
            </a:r>
            <a:r>
              <a:rPr lang="ru-RU" sz="1600" dirty="0" err="1"/>
              <a:t>дейін</a:t>
            </a:r>
            <a:r>
              <a:rPr lang="ru-RU" sz="1600" dirty="0"/>
              <a:t> </a:t>
            </a:r>
            <a:r>
              <a:rPr lang="ru-RU" sz="1600" dirty="0" err="1"/>
              <a:t>ыдырайды</a:t>
            </a:r>
            <a:r>
              <a:rPr lang="ru-RU" sz="1600" dirty="0"/>
              <a:t>.</a:t>
            </a:r>
          </a:p>
          <a:p>
            <a:pPr algn="just">
              <a:buNone/>
            </a:pPr>
            <a:endParaRPr lang="ru-RU" sz="1600" dirty="0"/>
          </a:p>
          <a:p>
            <a:pPr algn="just">
              <a:buNone/>
            </a:pPr>
            <a:r>
              <a:rPr lang="ru-RU" sz="1600" dirty="0"/>
              <a:t>Оттек </a:t>
            </a:r>
            <a:r>
              <a:rPr lang="ru-RU" sz="1600" dirty="0" err="1"/>
              <a:t>молекуласы</a:t>
            </a:r>
            <a:r>
              <a:rPr lang="ru-RU" sz="1600" dirty="0"/>
              <a:t> (</a:t>
            </a:r>
            <a:r>
              <a:rPr lang="en-US" sz="1600" dirty="0"/>
              <a:t>O₂) </a:t>
            </a:r>
            <a:r>
              <a:rPr lang="ru-RU" sz="1600" dirty="0" err="1"/>
              <a:t>электрондарды</a:t>
            </a:r>
            <a:r>
              <a:rPr lang="ru-RU" sz="1600" dirty="0"/>
              <a:t> </a:t>
            </a:r>
            <a:r>
              <a:rPr lang="ru-RU" sz="1600" dirty="0" err="1"/>
              <a:t>қосып</a:t>
            </a:r>
            <a:r>
              <a:rPr lang="ru-RU" sz="1600" dirty="0"/>
              <a:t> </a:t>
            </a:r>
            <a:r>
              <a:rPr lang="ru-RU" sz="1600" dirty="0" err="1"/>
              <a:t>алып</a:t>
            </a:r>
            <a:r>
              <a:rPr lang="ru-RU" sz="1600" dirty="0"/>
              <a:t>, оттек </a:t>
            </a:r>
            <a:r>
              <a:rPr lang="ru-RU" sz="1600" dirty="0" err="1"/>
              <a:t>ионына</a:t>
            </a:r>
            <a:r>
              <a:rPr lang="ru-RU" sz="1600" dirty="0"/>
              <a:t> (</a:t>
            </a:r>
            <a:r>
              <a:rPr lang="en-US" sz="1600" dirty="0"/>
              <a:t>O²⁻) </a:t>
            </a:r>
            <a:r>
              <a:rPr lang="ru-RU" sz="1600" dirty="0" err="1"/>
              <a:t>айналады</a:t>
            </a:r>
            <a:r>
              <a:rPr lang="ru-RU" sz="1600" dirty="0"/>
              <a:t>, </a:t>
            </a:r>
            <a:r>
              <a:rPr lang="ru-RU" sz="1600" dirty="0" err="1"/>
              <a:t>ол</a:t>
            </a:r>
            <a:r>
              <a:rPr lang="ru-RU" sz="1600" dirty="0"/>
              <a:t> </a:t>
            </a:r>
            <a:r>
              <a:rPr lang="ru-RU" sz="1600" dirty="0" err="1"/>
              <a:t>протонмен</a:t>
            </a:r>
            <a:r>
              <a:rPr lang="ru-RU" sz="1600" dirty="0"/>
              <a:t> </a:t>
            </a:r>
            <a:r>
              <a:rPr lang="ru-RU" sz="1600" dirty="0" err="1"/>
              <a:t>әрекеттесіп</a:t>
            </a:r>
            <a:r>
              <a:rPr lang="ru-RU" sz="1600" dirty="0"/>
              <a:t>, </a:t>
            </a:r>
            <a:r>
              <a:rPr lang="ru-RU" sz="1600" dirty="0" err="1"/>
              <a:t>эндогенді</a:t>
            </a:r>
            <a:r>
              <a:rPr lang="ru-RU" sz="1600" dirty="0"/>
              <a:t> су </a:t>
            </a:r>
            <a:r>
              <a:rPr lang="ru-RU" sz="1600" dirty="0" err="1"/>
              <a:t>түзеді</a:t>
            </a:r>
            <a:r>
              <a:rPr lang="ru-RU" sz="1600" dirty="0"/>
              <a:t> </a:t>
            </a:r>
            <a:r>
              <a:rPr lang="ru-RU" sz="1600" dirty="0" err="1"/>
              <a:t>және</a:t>
            </a:r>
            <a:r>
              <a:rPr lang="ru-RU" sz="1600" dirty="0"/>
              <a:t> энергия </a:t>
            </a:r>
            <a:r>
              <a:rPr lang="ru-RU" sz="1600" dirty="0" err="1"/>
              <a:t>бөлінеді</a:t>
            </a:r>
            <a:r>
              <a:rPr lang="ru-RU" sz="1600" dirty="0"/>
              <a:t>:</a:t>
            </a:r>
          </a:p>
          <a:p>
            <a:pPr algn="just">
              <a:buNone/>
            </a:pPr>
            <a:endParaRPr lang="ru-RU" sz="1600" b="1" dirty="0"/>
          </a:p>
          <a:p>
            <a:pPr algn="ctr">
              <a:buNone/>
            </a:pPr>
            <a:r>
              <a:rPr lang="ru-RU" sz="1600" b="1" dirty="0">
                <a:solidFill>
                  <a:srgbClr val="0070C0"/>
                </a:solidFill>
              </a:rPr>
              <a:t>2</a:t>
            </a:r>
            <a:r>
              <a:rPr lang="en-US" sz="1600" b="1" dirty="0">
                <a:solidFill>
                  <a:srgbClr val="0070C0"/>
                </a:solidFill>
              </a:rPr>
              <a:t>H⁺ + O₂⁻ → H₂O + </a:t>
            </a:r>
            <a:r>
              <a:rPr lang="ru-RU" sz="1600" b="1" dirty="0">
                <a:solidFill>
                  <a:srgbClr val="0070C0"/>
                </a:solidFill>
              </a:rPr>
              <a:t>энергия</a:t>
            </a:r>
            <a:endParaRPr lang="ru-RU" sz="1600" dirty="0">
              <a:solidFill>
                <a:srgbClr val="0070C0"/>
              </a:solidFill>
            </a:endParaRPr>
          </a:p>
        </p:txBody>
      </p:sp>
      <p:sp>
        <p:nvSpPr>
          <p:cNvPr id="6" name="TextBox 5">
            <a:extLst>
              <a:ext uri="{FF2B5EF4-FFF2-40B4-BE49-F238E27FC236}">
                <a16:creationId xmlns:a16="http://schemas.microsoft.com/office/drawing/2014/main" id="{4C22EA35-CF2F-2F79-1A2F-5E05A39EFFF3}"/>
              </a:ext>
            </a:extLst>
          </p:cNvPr>
          <p:cNvSpPr txBox="1"/>
          <p:nvPr/>
        </p:nvSpPr>
        <p:spPr>
          <a:xfrm>
            <a:off x="448235" y="277017"/>
            <a:ext cx="6096000" cy="369332"/>
          </a:xfrm>
          <a:prstGeom prst="rect">
            <a:avLst/>
          </a:prstGeom>
          <a:noFill/>
        </p:spPr>
        <p:txBody>
          <a:bodyPr wrap="square">
            <a:spAutoFit/>
          </a:bodyPr>
          <a:lstStyle/>
          <a:p>
            <a:r>
              <a:rPr lang="en-US" dirty="0">
                <a:solidFill>
                  <a:schemeClr val="accent1">
                    <a:lumMod val="50000"/>
                  </a:schemeClr>
                </a:solidFill>
              </a:rPr>
              <a:t>III </a:t>
            </a:r>
            <a:r>
              <a:rPr lang="ru-RU" dirty="0" err="1">
                <a:solidFill>
                  <a:schemeClr val="accent1">
                    <a:lumMod val="50000"/>
                  </a:schemeClr>
                </a:solidFill>
              </a:rPr>
              <a:t>сатысы</a:t>
            </a:r>
            <a:r>
              <a:rPr lang="ru-RU" dirty="0">
                <a:solidFill>
                  <a:schemeClr val="accent1">
                    <a:lumMod val="50000"/>
                  </a:schemeClr>
                </a:solidFill>
              </a:rPr>
              <a:t> </a:t>
            </a:r>
            <a:r>
              <a:rPr lang="ru-RU" b="1" dirty="0">
                <a:solidFill>
                  <a:schemeClr val="accent1">
                    <a:lumMod val="50000"/>
                  </a:schemeClr>
                </a:solidFill>
              </a:rPr>
              <a:t>– </a:t>
            </a:r>
            <a:r>
              <a:rPr lang="ru-RU" b="1" i="1" dirty="0" err="1">
                <a:solidFill>
                  <a:schemeClr val="accent1">
                    <a:lumMod val="50000"/>
                  </a:schemeClr>
                </a:solidFill>
              </a:rPr>
              <a:t>Биологиялық</a:t>
            </a:r>
            <a:r>
              <a:rPr lang="ru-RU" b="1" i="1" dirty="0">
                <a:solidFill>
                  <a:schemeClr val="accent1">
                    <a:lumMod val="50000"/>
                  </a:schemeClr>
                </a:solidFill>
              </a:rPr>
              <a:t> </a:t>
            </a:r>
            <a:r>
              <a:rPr lang="ru-RU" b="1" i="1" dirty="0" err="1">
                <a:solidFill>
                  <a:schemeClr val="accent1">
                    <a:lumMod val="50000"/>
                  </a:schemeClr>
                </a:solidFill>
              </a:rPr>
              <a:t>тотығу</a:t>
            </a:r>
            <a:r>
              <a:rPr lang="ru-RU" b="1" i="1" dirty="0">
                <a:solidFill>
                  <a:schemeClr val="accent1">
                    <a:lumMod val="50000"/>
                  </a:schemeClr>
                </a:solidFill>
              </a:rPr>
              <a:t> (</a:t>
            </a:r>
            <a:r>
              <a:rPr lang="ru-RU" b="1" i="1" dirty="0" err="1">
                <a:solidFill>
                  <a:schemeClr val="accent1">
                    <a:lumMod val="50000"/>
                  </a:schemeClr>
                </a:solidFill>
              </a:rPr>
              <a:t>тіндік</a:t>
            </a:r>
            <a:r>
              <a:rPr lang="ru-RU" b="1" i="1" dirty="0">
                <a:solidFill>
                  <a:schemeClr val="accent1">
                    <a:lumMod val="50000"/>
                  </a:schemeClr>
                </a:solidFill>
              </a:rPr>
              <a:t> </a:t>
            </a:r>
            <a:r>
              <a:rPr lang="ru-RU" b="1" i="1" dirty="0" err="1">
                <a:solidFill>
                  <a:schemeClr val="accent1">
                    <a:lumMod val="50000"/>
                  </a:schemeClr>
                </a:solidFill>
              </a:rPr>
              <a:t>тыныс</a:t>
            </a:r>
            <a:r>
              <a:rPr lang="ru-RU" b="1" i="1" dirty="0">
                <a:solidFill>
                  <a:schemeClr val="accent1">
                    <a:lumMod val="50000"/>
                  </a:schemeClr>
                </a:solidFill>
              </a:rPr>
              <a:t> </a:t>
            </a:r>
            <a:r>
              <a:rPr lang="ru-RU" b="1" i="1" dirty="0" err="1">
                <a:solidFill>
                  <a:schemeClr val="accent1">
                    <a:lumMod val="50000"/>
                  </a:schemeClr>
                </a:solidFill>
              </a:rPr>
              <a:t>алу</a:t>
            </a:r>
            <a:r>
              <a:rPr lang="ru-RU" b="1" i="1" dirty="0">
                <a:solidFill>
                  <a:schemeClr val="accent1">
                    <a:lumMod val="50000"/>
                  </a:schemeClr>
                </a:solidFill>
              </a:rPr>
              <a:t>)</a:t>
            </a:r>
            <a:endParaRPr lang="ru-KZ" dirty="0"/>
          </a:p>
        </p:txBody>
      </p:sp>
      <p:sp>
        <p:nvSpPr>
          <p:cNvPr id="7" name="TextBox 6">
            <a:extLst>
              <a:ext uri="{FF2B5EF4-FFF2-40B4-BE49-F238E27FC236}">
                <a16:creationId xmlns:a16="http://schemas.microsoft.com/office/drawing/2014/main" id="{BA9354CB-E229-6F42-9641-EB37C07454A2}"/>
              </a:ext>
            </a:extLst>
          </p:cNvPr>
          <p:cNvSpPr txBox="1"/>
          <p:nvPr/>
        </p:nvSpPr>
        <p:spPr>
          <a:xfrm>
            <a:off x="448235" y="5458155"/>
            <a:ext cx="6795247" cy="369332"/>
          </a:xfrm>
          <a:prstGeom prst="rect">
            <a:avLst/>
          </a:prstGeom>
          <a:noFill/>
          <a:ln w="28575">
            <a:solidFill>
              <a:schemeClr val="accent1">
                <a:lumMod val="75000"/>
              </a:schemeClr>
            </a:solidFill>
          </a:ln>
        </p:spPr>
        <p:txBody>
          <a:bodyPr wrap="square">
            <a:spAutoFit/>
          </a:bodyPr>
          <a:lstStyle/>
          <a:p>
            <a:pPr>
              <a:spcAft>
                <a:spcPts val="1200"/>
              </a:spcAft>
            </a:pPr>
            <a:r>
              <a:rPr lang="ru-RU" b="1" dirty="0"/>
              <a:t>ПФ(НАД) &lt; ФП (ФМН) &lt; Ко</a:t>
            </a:r>
            <a:r>
              <a:rPr lang="en-US" b="1" dirty="0"/>
              <a:t>Q &lt; </a:t>
            </a:r>
            <a:r>
              <a:rPr lang="ru-RU" b="1" dirty="0" err="1"/>
              <a:t>Цх</a:t>
            </a:r>
            <a:r>
              <a:rPr lang="ru-RU" b="1" dirty="0"/>
              <a:t> </a:t>
            </a:r>
            <a:r>
              <a:rPr lang="en-US" b="1" dirty="0"/>
              <a:t>b &lt; </a:t>
            </a:r>
            <a:r>
              <a:rPr lang="ru-RU" b="1" dirty="0"/>
              <a:t>Цхс</a:t>
            </a:r>
            <a:r>
              <a:rPr lang="ru-RU" sz="1100" b="1" dirty="0"/>
              <a:t>1</a:t>
            </a:r>
            <a:r>
              <a:rPr lang="ru-RU" b="1" dirty="0"/>
              <a:t> &lt; </a:t>
            </a:r>
            <a:r>
              <a:rPr lang="ru-RU" b="1" dirty="0" err="1"/>
              <a:t>Цхс</a:t>
            </a:r>
            <a:r>
              <a:rPr lang="ru-RU" b="1" dirty="0"/>
              <a:t> &lt; </a:t>
            </a:r>
            <a:r>
              <a:rPr lang="ru-RU" b="1" dirty="0" err="1"/>
              <a:t>Цха</a:t>
            </a:r>
            <a:r>
              <a:rPr lang="ru-RU" b="1" dirty="0"/>
              <a:t> &lt; Цха</a:t>
            </a:r>
            <a:r>
              <a:rPr lang="ru-RU" sz="1100" b="1" dirty="0"/>
              <a:t>3</a:t>
            </a:r>
            <a:r>
              <a:rPr lang="ru-RU" b="1" dirty="0"/>
              <a:t> &lt; </a:t>
            </a:r>
            <a:r>
              <a:rPr lang="en-US" b="1" dirty="0"/>
              <a:t>O₂</a:t>
            </a:r>
            <a:endParaRPr lang="en-US" dirty="0"/>
          </a:p>
        </p:txBody>
      </p:sp>
    </p:spTree>
    <p:extLst>
      <p:ext uri="{BB962C8B-B14F-4D97-AF65-F5344CB8AC3E}">
        <p14:creationId xmlns:p14="http://schemas.microsoft.com/office/powerpoint/2010/main" val="2270534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5544110B-4BA3-FF8F-2AD3-D891DF0E1E10}"/>
              </a:ext>
            </a:extLst>
          </p:cNvPr>
          <p:cNvSpPr>
            <a:spLocks noGrp="1"/>
          </p:cNvSpPr>
          <p:nvPr>
            <p:ph type="sldNum" sz="quarter" idx="12"/>
          </p:nvPr>
        </p:nvSpPr>
        <p:spPr/>
        <p:txBody>
          <a:bodyPr/>
          <a:lstStyle/>
          <a:p>
            <a:fld id="{A02D9559-5CD4-4A75-A9B6-24683291D7E0}" type="slidenum">
              <a:rPr lang="ru-RU" smtClean="0"/>
              <a:t>12</a:t>
            </a:fld>
            <a:endParaRPr lang="ru-RU"/>
          </a:p>
        </p:txBody>
      </p:sp>
      <p:sp>
        <p:nvSpPr>
          <p:cNvPr id="4" name="TextBox 3">
            <a:extLst>
              <a:ext uri="{FF2B5EF4-FFF2-40B4-BE49-F238E27FC236}">
                <a16:creationId xmlns:a16="http://schemas.microsoft.com/office/drawing/2014/main" id="{BAFD900B-BB0A-B961-76FC-B66E9A957239}"/>
              </a:ext>
            </a:extLst>
          </p:cNvPr>
          <p:cNvSpPr txBox="1"/>
          <p:nvPr/>
        </p:nvSpPr>
        <p:spPr>
          <a:xfrm>
            <a:off x="690283" y="613246"/>
            <a:ext cx="6096000" cy="3046988"/>
          </a:xfrm>
          <a:prstGeom prst="rect">
            <a:avLst/>
          </a:prstGeom>
          <a:noFill/>
        </p:spPr>
        <p:txBody>
          <a:bodyPr wrap="square">
            <a:spAutoFit/>
          </a:bodyPr>
          <a:lstStyle/>
          <a:p>
            <a:pPr marL="285750" indent="-285750">
              <a:spcAft>
                <a:spcPts val="1200"/>
              </a:spcAft>
              <a:buFont typeface="Wingdings" panose="05000000000000000000" pitchFamily="2" charset="2"/>
              <a:buChar char="§"/>
            </a:pPr>
            <a:r>
              <a:rPr lang="ru-RU" dirty="0"/>
              <a:t>БТ </a:t>
            </a:r>
            <a:r>
              <a:rPr lang="ru-RU" dirty="0" err="1"/>
              <a:t>жасуша</a:t>
            </a:r>
            <a:r>
              <a:rPr lang="ru-RU" dirty="0"/>
              <a:t> </a:t>
            </a:r>
            <a:r>
              <a:rPr lang="ru-RU" dirty="0" err="1"/>
              <a:t>Мх</a:t>
            </a:r>
            <a:r>
              <a:rPr lang="ru-RU" dirty="0"/>
              <a:t> </a:t>
            </a:r>
            <a:r>
              <a:rPr lang="ru-RU" dirty="0" err="1"/>
              <a:t>оксидоредуктазалардың</a:t>
            </a:r>
            <a:r>
              <a:rPr lang="ru-RU" dirty="0"/>
              <a:t> (ОР) </a:t>
            </a:r>
            <a:r>
              <a:rPr lang="ru-RU" dirty="0" err="1"/>
              <a:t>катализімен</a:t>
            </a:r>
            <a:r>
              <a:rPr lang="ru-RU" dirty="0"/>
              <a:t> </a:t>
            </a:r>
            <a:r>
              <a:rPr lang="ru-RU" dirty="0" err="1"/>
              <a:t>жүреді</a:t>
            </a:r>
            <a:r>
              <a:rPr lang="ru-RU" dirty="0"/>
              <a:t>.</a:t>
            </a:r>
          </a:p>
          <a:p>
            <a:pPr marL="285750" indent="-285750">
              <a:spcAft>
                <a:spcPts val="1200"/>
              </a:spcAft>
              <a:buFont typeface="Wingdings" panose="05000000000000000000" pitchFamily="2" charset="2"/>
              <a:buChar char="§"/>
            </a:pPr>
            <a:r>
              <a:rPr lang="ru-RU" dirty="0"/>
              <a:t>ОР </a:t>
            </a:r>
            <a:r>
              <a:rPr lang="ru-RU" dirty="0" err="1"/>
              <a:t>тотығу-тотықсыздану</a:t>
            </a:r>
            <a:r>
              <a:rPr lang="ru-RU" dirty="0"/>
              <a:t> потенциал (ТТП) </a:t>
            </a:r>
            <a:r>
              <a:rPr lang="ru-RU" dirty="0" err="1"/>
              <a:t>мөлшерінің</a:t>
            </a:r>
            <a:r>
              <a:rPr lang="ru-RU" dirty="0"/>
              <a:t> </a:t>
            </a:r>
            <a:r>
              <a:rPr lang="ru-RU" dirty="0" err="1"/>
              <a:t>өсуіне</a:t>
            </a:r>
            <a:r>
              <a:rPr lang="ru-RU" dirty="0"/>
              <a:t> </a:t>
            </a:r>
            <a:r>
              <a:rPr lang="ru-RU" dirty="0" err="1"/>
              <a:t>қарай</a:t>
            </a:r>
            <a:r>
              <a:rPr lang="ru-RU" dirty="0"/>
              <a:t> </a:t>
            </a:r>
            <a:r>
              <a:rPr lang="ru-RU" dirty="0" err="1"/>
              <a:t>орналасып</a:t>
            </a:r>
            <a:r>
              <a:rPr lang="ru-RU" dirty="0"/>
              <a:t> </a:t>
            </a:r>
            <a:r>
              <a:rPr lang="ru-RU" dirty="0" err="1"/>
              <a:t>тізбек</a:t>
            </a:r>
            <a:r>
              <a:rPr lang="ru-RU" dirty="0"/>
              <a:t> </a:t>
            </a:r>
            <a:r>
              <a:rPr lang="ru-RU" dirty="0" err="1"/>
              <a:t>түзеді</a:t>
            </a:r>
            <a:r>
              <a:rPr lang="ru-RU" dirty="0"/>
              <a:t>.</a:t>
            </a:r>
          </a:p>
          <a:p>
            <a:pPr marL="285750" indent="-285750">
              <a:spcAft>
                <a:spcPts val="1200"/>
              </a:spcAft>
              <a:buFont typeface="Wingdings" panose="05000000000000000000" pitchFamily="2" charset="2"/>
              <a:buChar char="§"/>
            </a:pPr>
            <a:r>
              <a:rPr lang="ru-RU" dirty="0"/>
              <a:t>ТТП </a:t>
            </a:r>
            <a:r>
              <a:rPr lang="ru-RU" dirty="0" err="1"/>
              <a:t>жоғары</a:t>
            </a:r>
            <a:r>
              <a:rPr lang="ru-RU" dirty="0"/>
              <a:t> </a:t>
            </a:r>
            <a:r>
              <a:rPr lang="ru-RU" dirty="0" err="1"/>
              <a:t>ферменттер</a:t>
            </a:r>
            <a:r>
              <a:rPr lang="ru-RU" dirty="0"/>
              <a:t> ТТП </a:t>
            </a:r>
            <a:r>
              <a:rPr lang="ru-RU" dirty="0" err="1"/>
              <a:t>төмен</a:t>
            </a:r>
            <a:r>
              <a:rPr lang="ru-RU" dirty="0"/>
              <a:t> </a:t>
            </a:r>
            <a:r>
              <a:rPr lang="ru-RU" dirty="0" err="1"/>
              <a:t>ферменттерден</a:t>
            </a:r>
            <a:r>
              <a:rPr lang="ru-RU" dirty="0"/>
              <a:t> </a:t>
            </a:r>
            <a:r>
              <a:rPr lang="ru-RU" dirty="0" err="1"/>
              <a:t>кейін</a:t>
            </a:r>
            <a:r>
              <a:rPr lang="ru-RU" dirty="0"/>
              <a:t> </a:t>
            </a:r>
            <a:r>
              <a:rPr lang="ru-RU" dirty="0" err="1"/>
              <a:t>орналасып</a:t>
            </a:r>
            <a:r>
              <a:rPr lang="ru-RU" dirty="0"/>
              <a:t>, </a:t>
            </a:r>
            <a:r>
              <a:rPr lang="ru-RU" dirty="0" err="1"/>
              <a:t>оларды</a:t>
            </a:r>
            <a:r>
              <a:rPr lang="ru-RU" dirty="0"/>
              <a:t> </a:t>
            </a:r>
            <a:r>
              <a:rPr lang="ru-RU" dirty="0" err="1"/>
              <a:t>тотықтырады</a:t>
            </a:r>
            <a:r>
              <a:rPr lang="ru-RU" dirty="0"/>
              <a:t>.</a:t>
            </a:r>
          </a:p>
          <a:p>
            <a:pPr marL="285750" indent="-285750">
              <a:spcAft>
                <a:spcPts val="1200"/>
              </a:spcAft>
              <a:buFont typeface="Wingdings" panose="05000000000000000000" pitchFamily="2" charset="2"/>
              <a:buChar char="§"/>
            </a:pPr>
            <a:r>
              <a:rPr lang="ru-RU" dirty="0" err="1"/>
              <a:t>Мысалы</a:t>
            </a:r>
            <a:r>
              <a:rPr lang="ru-RU" dirty="0"/>
              <a:t>: ТТП </a:t>
            </a:r>
            <a:r>
              <a:rPr lang="ru-RU" dirty="0" err="1"/>
              <a:t>ең</a:t>
            </a:r>
            <a:r>
              <a:rPr lang="ru-RU" dirty="0"/>
              <a:t> аз ПФ(НАД) </a:t>
            </a:r>
            <a:r>
              <a:rPr lang="ru-RU" dirty="0" err="1"/>
              <a:t>тізбектің</a:t>
            </a:r>
            <a:r>
              <a:rPr lang="ru-RU" dirty="0"/>
              <a:t> </a:t>
            </a:r>
            <a:r>
              <a:rPr lang="ru-RU" dirty="0" err="1"/>
              <a:t>басында</a:t>
            </a:r>
            <a:r>
              <a:rPr lang="ru-RU" dirty="0"/>
              <a:t>, ал ТТП </a:t>
            </a:r>
            <a:r>
              <a:rPr lang="ru-RU" dirty="0" err="1"/>
              <a:t>ең</a:t>
            </a:r>
            <a:r>
              <a:rPr lang="ru-RU" dirty="0"/>
              <a:t> </a:t>
            </a:r>
            <a:r>
              <a:rPr lang="ru-RU" dirty="0" err="1"/>
              <a:t>жоғары</a:t>
            </a:r>
            <a:r>
              <a:rPr lang="ru-RU" dirty="0"/>
              <a:t> ЦХО </a:t>
            </a:r>
            <a:r>
              <a:rPr lang="ru-RU" dirty="0" err="1"/>
              <a:t>комплексінің</a:t>
            </a:r>
            <a:r>
              <a:rPr lang="ru-RU" dirty="0"/>
              <a:t> </a:t>
            </a:r>
            <a:r>
              <a:rPr lang="ru-RU" dirty="0" err="1"/>
              <a:t>ферменттері</a:t>
            </a:r>
            <a:r>
              <a:rPr lang="ru-RU" dirty="0"/>
              <a:t> (</a:t>
            </a:r>
            <a:r>
              <a:rPr lang="ru-RU" dirty="0" err="1"/>
              <a:t>Цха</a:t>
            </a:r>
            <a:r>
              <a:rPr lang="ru-RU" dirty="0"/>
              <a:t> ж/е Цха3) </a:t>
            </a:r>
            <a:r>
              <a:rPr lang="ru-RU" dirty="0" err="1"/>
              <a:t>тізбектің</a:t>
            </a:r>
            <a:r>
              <a:rPr lang="ru-RU" dirty="0"/>
              <a:t> </a:t>
            </a:r>
            <a:r>
              <a:rPr lang="ru-RU" dirty="0" err="1"/>
              <a:t>соңында</a:t>
            </a:r>
            <a:r>
              <a:rPr lang="ru-RU" dirty="0"/>
              <a:t> </a:t>
            </a:r>
            <a:r>
              <a:rPr lang="ru-RU" dirty="0" err="1"/>
              <a:t>орналасады</a:t>
            </a:r>
            <a:r>
              <a:rPr lang="ru-RU" dirty="0"/>
              <a:t>.</a:t>
            </a:r>
          </a:p>
        </p:txBody>
      </p:sp>
      <p:sp>
        <p:nvSpPr>
          <p:cNvPr id="6" name="TextBox 5">
            <a:extLst>
              <a:ext uri="{FF2B5EF4-FFF2-40B4-BE49-F238E27FC236}">
                <a16:creationId xmlns:a16="http://schemas.microsoft.com/office/drawing/2014/main" id="{17D30763-8922-A188-5EE0-17982876FBCF}"/>
              </a:ext>
            </a:extLst>
          </p:cNvPr>
          <p:cNvSpPr txBox="1"/>
          <p:nvPr/>
        </p:nvSpPr>
        <p:spPr>
          <a:xfrm>
            <a:off x="555811" y="4145741"/>
            <a:ext cx="6795247" cy="369332"/>
          </a:xfrm>
          <a:prstGeom prst="rect">
            <a:avLst/>
          </a:prstGeom>
          <a:noFill/>
        </p:spPr>
        <p:txBody>
          <a:bodyPr wrap="square">
            <a:spAutoFit/>
          </a:bodyPr>
          <a:lstStyle/>
          <a:p>
            <a:pPr>
              <a:spcAft>
                <a:spcPts val="1200"/>
              </a:spcAft>
            </a:pPr>
            <a:r>
              <a:rPr lang="ru-RU" b="1" dirty="0">
                <a:solidFill>
                  <a:srgbClr val="0070C0"/>
                </a:solidFill>
              </a:rPr>
              <a:t>ПФ(НАД) &lt; ФП (ФМН) &lt; Ко</a:t>
            </a:r>
            <a:r>
              <a:rPr lang="en-US" b="1" dirty="0">
                <a:solidFill>
                  <a:srgbClr val="0070C0"/>
                </a:solidFill>
              </a:rPr>
              <a:t>Q &lt; </a:t>
            </a:r>
            <a:r>
              <a:rPr lang="ru-RU" b="1" dirty="0" err="1">
                <a:solidFill>
                  <a:srgbClr val="0070C0"/>
                </a:solidFill>
              </a:rPr>
              <a:t>Цх</a:t>
            </a:r>
            <a:r>
              <a:rPr lang="ru-RU" b="1" dirty="0">
                <a:solidFill>
                  <a:srgbClr val="0070C0"/>
                </a:solidFill>
              </a:rPr>
              <a:t> </a:t>
            </a:r>
            <a:r>
              <a:rPr lang="en-US" b="1" dirty="0">
                <a:solidFill>
                  <a:srgbClr val="0070C0"/>
                </a:solidFill>
              </a:rPr>
              <a:t>b &lt; </a:t>
            </a:r>
            <a:r>
              <a:rPr lang="ru-RU" b="1" dirty="0">
                <a:solidFill>
                  <a:srgbClr val="0070C0"/>
                </a:solidFill>
              </a:rPr>
              <a:t>Цхс</a:t>
            </a:r>
            <a:r>
              <a:rPr lang="ru-RU" sz="1100" b="1" dirty="0">
                <a:solidFill>
                  <a:srgbClr val="0070C0"/>
                </a:solidFill>
              </a:rPr>
              <a:t>1</a:t>
            </a:r>
            <a:r>
              <a:rPr lang="ru-RU" b="1" dirty="0">
                <a:solidFill>
                  <a:srgbClr val="0070C0"/>
                </a:solidFill>
              </a:rPr>
              <a:t> &lt; </a:t>
            </a:r>
            <a:r>
              <a:rPr lang="ru-RU" b="1" dirty="0" err="1">
                <a:solidFill>
                  <a:srgbClr val="0070C0"/>
                </a:solidFill>
              </a:rPr>
              <a:t>Цхс</a:t>
            </a:r>
            <a:r>
              <a:rPr lang="ru-RU" b="1" dirty="0">
                <a:solidFill>
                  <a:srgbClr val="0070C0"/>
                </a:solidFill>
              </a:rPr>
              <a:t> &lt; </a:t>
            </a:r>
            <a:r>
              <a:rPr lang="ru-RU" b="1" dirty="0" err="1">
                <a:solidFill>
                  <a:srgbClr val="0070C0"/>
                </a:solidFill>
              </a:rPr>
              <a:t>Цха</a:t>
            </a:r>
            <a:r>
              <a:rPr lang="ru-RU" b="1" dirty="0">
                <a:solidFill>
                  <a:srgbClr val="0070C0"/>
                </a:solidFill>
              </a:rPr>
              <a:t> &lt; Цха</a:t>
            </a:r>
            <a:r>
              <a:rPr lang="ru-RU" sz="1100" b="1" dirty="0">
                <a:solidFill>
                  <a:srgbClr val="0070C0"/>
                </a:solidFill>
              </a:rPr>
              <a:t>3</a:t>
            </a:r>
            <a:r>
              <a:rPr lang="ru-RU" b="1" dirty="0">
                <a:solidFill>
                  <a:srgbClr val="0070C0"/>
                </a:solidFill>
              </a:rPr>
              <a:t> &lt; </a:t>
            </a:r>
            <a:r>
              <a:rPr lang="en-US" b="1" dirty="0">
                <a:solidFill>
                  <a:srgbClr val="0070C0"/>
                </a:solidFill>
              </a:rPr>
              <a:t>O₂</a:t>
            </a:r>
            <a:endParaRPr lang="en-US" dirty="0">
              <a:solidFill>
                <a:srgbClr val="0070C0"/>
              </a:solidFill>
            </a:endParaRPr>
          </a:p>
        </p:txBody>
      </p:sp>
    </p:spTree>
    <p:extLst>
      <p:ext uri="{BB962C8B-B14F-4D97-AF65-F5344CB8AC3E}">
        <p14:creationId xmlns:p14="http://schemas.microsoft.com/office/powerpoint/2010/main" val="2949683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62667" y="177281"/>
            <a:ext cx="9509670" cy="6858000"/>
          </a:xfrm>
          <a:prstGeom prst="rect">
            <a:avLst/>
          </a:prstGeom>
        </p:spPr>
      </p:pic>
      <p:sp>
        <p:nvSpPr>
          <p:cNvPr id="3" name="Номер слайда 2">
            <a:extLst>
              <a:ext uri="{FF2B5EF4-FFF2-40B4-BE49-F238E27FC236}">
                <a16:creationId xmlns:a16="http://schemas.microsoft.com/office/drawing/2014/main" id="{6B2E4D14-96EF-870F-DFE4-072A6974B5AE}"/>
              </a:ext>
            </a:extLst>
          </p:cNvPr>
          <p:cNvSpPr>
            <a:spLocks noGrp="1"/>
          </p:cNvSpPr>
          <p:nvPr>
            <p:ph type="sldNum" sz="quarter" idx="12"/>
          </p:nvPr>
        </p:nvSpPr>
        <p:spPr/>
        <p:txBody>
          <a:bodyPr/>
          <a:lstStyle/>
          <a:p>
            <a:fld id="{A02D9559-5CD4-4A75-A9B6-24683291D7E0}" type="slidenum">
              <a:rPr lang="ru-RU" smtClean="0"/>
              <a:t>13</a:t>
            </a:fld>
            <a:endParaRPr lang="ru-RU"/>
          </a:p>
        </p:txBody>
      </p:sp>
    </p:spTree>
    <p:extLst>
      <p:ext uri="{BB962C8B-B14F-4D97-AF65-F5344CB8AC3E}">
        <p14:creationId xmlns:p14="http://schemas.microsoft.com/office/powerpoint/2010/main" val="539885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DA78C03C-9C84-E7F8-6020-A3460D2F3C78}"/>
              </a:ext>
            </a:extLst>
          </p:cNvPr>
          <p:cNvSpPr>
            <a:spLocks noGrp="1"/>
          </p:cNvSpPr>
          <p:nvPr>
            <p:ph type="sldNum" sz="quarter" idx="12"/>
          </p:nvPr>
        </p:nvSpPr>
        <p:spPr/>
        <p:txBody>
          <a:bodyPr/>
          <a:lstStyle/>
          <a:p>
            <a:fld id="{A02D9559-5CD4-4A75-A9B6-24683291D7E0}" type="slidenum">
              <a:rPr lang="ru-RU" smtClean="0"/>
              <a:t>14</a:t>
            </a:fld>
            <a:endParaRPr lang="ru-RU"/>
          </a:p>
        </p:txBody>
      </p:sp>
      <p:sp>
        <p:nvSpPr>
          <p:cNvPr id="4" name="TextBox 3">
            <a:extLst>
              <a:ext uri="{FF2B5EF4-FFF2-40B4-BE49-F238E27FC236}">
                <a16:creationId xmlns:a16="http://schemas.microsoft.com/office/drawing/2014/main" id="{E0DACE98-DE04-CB86-CAE6-3ED259C1A0F1}"/>
              </a:ext>
            </a:extLst>
          </p:cNvPr>
          <p:cNvSpPr txBox="1"/>
          <p:nvPr/>
        </p:nvSpPr>
        <p:spPr>
          <a:xfrm>
            <a:off x="672352" y="269865"/>
            <a:ext cx="5127813" cy="2031325"/>
          </a:xfrm>
          <a:prstGeom prst="rect">
            <a:avLst/>
          </a:prstGeom>
          <a:noFill/>
        </p:spPr>
        <p:txBody>
          <a:bodyPr wrap="square">
            <a:spAutoFit/>
          </a:bodyPr>
          <a:lstStyle/>
          <a:p>
            <a:pPr algn="just">
              <a:buNone/>
            </a:pPr>
            <a:r>
              <a:rPr lang="en-US" dirty="0">
                <a:solidFill>
                  <a:schemeClr val="accent1">
                    <a:lumMod val="50000"/>
                  </a:schemeClr>
                </a:solidFill>
              </a:rPr>
              <a:t>IV </a:t>
            </a:r>
            <a:r>
              <a:rPr lang="ru-RU" dirty="0" err="1">
                <a:solidFill>
                  <a:schemeClr val="accent1">
                    <a:lumMod val="50000"/>
                  </a:schemeClr>
                </a:solidFill>
              </a:rPr>
              <a:t>сатысы</a:t>
            </a:r>
            <a:r>
              <a:rPr lang="ru-RU" dirty="0">
                <a:solidFill>
                  <a:schemeClr val="accent1">
                    <a:lumMod val="50000"/>
                  </a:schemeClr>
                </a:solidFill>
              </a:rPr>
              <a:t> </a:t>
            </a:r>
            <a:r>
              <a:rPr lang="ru-RU" b="1" dirty="0">
                <a:solidFill>
                  <a:schemeClr val="accent1">
                    <a:lumMod val="50000"/>
                  </a:schemeClr>
                </a:solidFill>
              </a:rPr>
              <a:t>– </a:t>
            </a:r>
            <a:r>
              <a:rPr lang="ru-RU" b="1" i="1" dirty="0" err="1">
                <a:solidFill>
                  <a:schemeClr val="accent1">
                    <a:lumMod val="50000"/>
                  </a:schemeClr>
                </a:solidFill>
              </a:rPr>
              <a:t>Тотығудан</a:t>
            </a:r>
            <a:r>
              <a:rPr lang="ru-RU" b="1" i="1" dirty="0">
                <a:solidFill>
                  <a:schemeClr val="accent1">
                    <a:lumMod val="50000"/>
                  </a:schemeClr>
                </a:solidFill>
              </a:rPr>
              <a:t> </a:t>
            </a:r>
            <a:r>
              <a:rPr lang="ru-RU" b="1" i="1" dirty="0" err="1">
                <a:solidFill>
                  <a:schemeClr val="accent1">
                    <a:lumMod val="50000"/>
                  </a:schemeClr>
                </a:solidFill>
              </a:rPr>
              <a:t>фосфорлану</a:t>
            </a:r>
            <a:endParaRPr lang="ru-RU" i="1" dirty="0">
              <a:solidFill>
                <a:schemeClr val="accent1">
                  <a:lumMod val="50000"/>
                </a:schemeClr>
              </a:solidFill>
            </a:endParaRPr>
          </a:p>
          <a:p>
            <a:pPr algn="just">
              <a:buNone/>
            </a:pPr>
            <a:endParaRPr lang="ru-RU" dirty="0"/>
          </a:p>
          <a:p>
            <a:pPr algn="just">
              <a:buNone/>
            </a:pPr>
            <a:r>
              <a:rPr lang="ru-RU" dirty="0"/>
              <a:t>БТ </a:t>
            </a:r>
            <a:r>
              <a:rPr lang="ru-RU" dirty="0" err="1"/>
              <a:t>процесінде</a:t>
            </a:r>
            <a:r>
              <a:rPr lang="ru-RU" dirty="0"/>
              <a:t> </a:t>
            </a:r>
            <a:r>
              <a:rPr lang="ru-RU" dirty="0" err="1"/>
              <a:t>бөлінген</a:t>
            </a:r>
            <a:r>
              <a:rPr lang="ru-RU" dirty="0"/>
              <a:t> </a:t>
            </a:r>
            <a:r>
              <a:rPr lang="ru-RU" dirty="0" err="1"/>
              <a:t>энергияны</a:t>
            </a:r>
            <a:r>
              <a:rPr lang="ru-RU" dirty="0"/>
              <a:t> </a:t>
            </a:r>
            <a:r>
              <a:rPr lang="ru-RU" dirty="0" err="1"/>
              <a:t>пайдалана</a:t>
            </a:r>
            <a:r>
              <a:rPr lang="ru-RU" dirty="0"/>
              <a:t> </a:t>
            </a:r>
            <a:r>
              <a:rPr lang="ru-RU" dirty="0" err="1"/>
              <a:t>отырып</a:t>
            </a:r>
            <a:r>
              <a:rPr lang="ru-RU" dirty="0"/>
              <a:t>, АДФ ж/е </a:t>
            </a:r>
            <a:r>
              <a:rPr lang="ru-RU" dirty="0" err="1"/>
              <a:t>бейорганикалық</a:t>
            </a:r>
            <a:r>
              <a:rPr lang="ru-RU" dirty="0"/>
              <a:t> </a:t>
            </a:r>
            <a:r>
              <a:rPr lang="ru-RU" dirty="0" err="1"/>
              <a:t>фосфаттан</a:t>
            </a:r>
            <a:r>
              <a:rPr lang="ru-RU" dirty="0"/>
              <a:t> АТФ </a:t>
            </a:r>
            <a:r>
              <a:rPr lang="ru-RU" dirty="0" err="1"/>
              <a:t>түзілу</a:t>
            </a:r>
            <a:r>
              <a:rPr lang="ru-RU" dirty="0"/>
              <a:t> </a:t>
            </a:r>
            <a:r>
              <a:rPr lang="ru-RU" dirty="0" err="1"/>
              <a:t>үрдісі</a:t>
            </a:r>
            <a:r>
              <a:rPr lang="ru-RU" dirty="0"/>
              <a:t>. </a:t>
            </a:r>
            <a:r>
              <a:rPr lang="ru-RU" dirty="0" err="1"/>
              <a:t>Реакцияны</a:t>
            </a:r>
            <a:r>
              <a:rPr lang="ru-RU" dirty="0"/>
              <a:t> АТФ-синтетаза </a:t>
            </a:r>
            <a:r>
              <a:rPr lang="ru-RU" dirty="0" err="1"/>
              <a:t>ферменті</a:t>
            </a:r>
            <a:r>
              <a:rPr lang="ru-RU" dirty="0"/>
              <a:t> </a:t>
            </a:r>
            <a:r>
              <a:rPr lang="ru-RU" dirty="0" err="1"/>
              <a:t>катализдейді</a:t>
            </a:r>
            <a:r>
              <a:rPr lang="ru-RU" dirty="0"/>
              <a:t>.</a:t>
            </a:r>
          </a:p>
          <a:p>
            <a:pPr algn="just">
              <a:buNone/>
            </a:pPr>
            <a:endParaRPr lang="ru-RU" b="1" dirty="0"/>
          </a:p>
        </p:txBody>
      </p:sp>
      <p:sp>
        <p:nvSpPr>
          <p:cNvPr id="6" name="Rectangle 2">
            <a:extLst>
              <a:ext uri="{FF2B5EF4-FFF2-40B4-BE49-F238E27FC236}">
                <a16:creationId xmlns:a16="http://schemas.microsoft.com/office/drawing/2014/main" id="{9358D2C0-8F1E-FAD4-32E5-9F3F73C2F441}"/>
              </a:ext>
            </a:extLst>
          </p:cNvPr>
          <p:cNvSpPr>
            <a:spLocks noChangeArrowheads="1"/>
          </p:cNvSpPr>
          <p:nvPr/>
        </p:nvSpPr>
        <p:spPr bwMode="auto">
          <a:xfrm>
            <a:off x="1416423" y="3171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7" name="Объект 6">
            <a:extLst>
              <a:ext uri="{FF2B5EF4-FFF2-40B4-BE49-F238E27FC236}">
                <a16:creationId xmlns:a16="http://schemas.microsoft.com/office/drawing/2014/main" id="{ACB539D8-E29E-D1F6-DA25-39B981D4B156}"/>
              </a:ext>
            </a:extLst>
          </p:cNvPr>
          <p:cNvGraphicFramePr>
            <a:graphicFrameLocks noChangeAspect="1"/>
          </p:cNvGraphicFramePr>
          <p:nvPr>
            <p:extLst>
              <p:ext uri="{D42A27DB-BD31-4B8C-83A1-F6EECF244321}">
                <p14:modId xmlns:p14="http://schemas.microsoft.com/office/powerpoint/2010/main" val="1151059326"/>
              </p:ext>
            </p:extLst>
          </p:nvPr>
        </p:nvGraphicFramePr>
        <p:xfrm>
          <a:off x="785487" y="2301190"/>
          <a:ext cx="4530527" cy="870635"/>
        </p:xfrm>
        <a:graphic>
          <a:graphicData uri="http://schemas.openxmlformats.org/presentationml/2006/ole">
            <mc:AlternateContent xmlns:mc="http://schemas.openxmlformats.org/markup-compatibility/2006">
              <mc:Choice xmlns:v="urn:schemas-microsoft-com:vml" Requires="v">
                <p:oleObj name="CS ChemDraw Drawing" r:id="rId2" imgW="2664094" imgH="522771" progId="ChemDraw.Document.6.0">
                  <p:embed/>
                </p:oleObj>
              </mc:Choice>
              <mc:Fallback>
                <p:oleObj name="CS ChemDraw Drawing" r:id="rId2" imgW="2664094" imgH="522771" progId="ChemDraw.Document.6.0">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487" y="2301190"/>
                        <a:ext cx="4530527" cy="870635"/>
                      </a:xfrm>
                      <a:prstGeom prst="rect">
                        <a:avLst/>
                      </a:prstGeom>
                      <a:noFill/>
                    </p:spPr>
                  </p:pic>
                </p:oleObj>
              </mc:Fallback>
            </mc:AlternateContent>
          </a:graphicData>
        </a:graphic>
      </p:graphicFrame>
    </p:spTree>
    <p:extLst>
      <p:ext uri="{BB962C8B-B14F-4D97-AF65-F5344CB8AC3E}">
        <p14:creationId xmlns:p14="http://schemas.microsoft.com/office/powerpoint/2010/main" val="2821180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67FC0BE5-8540-329F-D99C-EC4558A84A8F}"/>
              </a:ext>
            </a:extLst>
          </p:cNvPr>
          <p:cNvSpPr>
            <a:spLocks noGrp="1"/>
          </p:cNvSpPr>
          <p:nvPr>
            <p:ph type="sldNum" sz="quarter" idx="12"/>
          </p:nvPr>
        </p:nvSpPr>
        <p:spPr/>
        <p:txBody>
          <a:bodyPr/>
          <a:lstStyle/>
          <a:p>
            <a:fld id="{A02D9559-5CD4-4A75-A9B6-24683291D7E0}" type="slidenum">
              <a:rPr lang="ru-RU" smtClean="0"/>
              <a:t>15</a:t>
            </a:fld>
            <a:endParaRPr lang="ru-RU"/>
          </a:p>
        </p:txBody>
      </p:sp>
      <p:sp>
        <p:nvSpPr>
          <p:cNvPr id="5" name="TextBox 4">
            <a:extLst>
              <a:ext uri="{FF2B5EF4-FFF2-40B4-BE49-F238E27FC236}">
                <a16:creationId xmlns:a16="http://schemas.microsoft.com/office/drawing/2014/main" id="{4EABCBFE-0705-17B9-C83B-9C3ED0CDB07D}"/>
              </a:ext>
            </a:extLst>
          </p:cNvPr>
          <p:cNvSpPr txBox="1"/>
          <p:nvPr/>
        </p:nvSpPr>
        <p:spPr>
          <a:xfrm>
            <a:off x="717177" y="451881"/>
            <a:ext cx="4500282" cy="4862870"/>
          </a:xfrm>
          <a:prstGeom prst="rect">
            <a:avLst/>
          </a:prstGeom>
          <a:noFill/>
        </p:spPr>
        <p:txBody>
          <a:bodyPr wrap="square">
            <a:spAutoFit/>
          </a:bodyPr>
          <a:lstStyle/>
          <a:p>
            <a:pPr algn="just">
              <a:spcAft>
                <a:spcPts val="1200"/>
              </a:spcAft>
              <a:buNone/>
            </a:pPr>
            <a:r>
              <a:rPr lang="en-US" b="1" dirty="0">
                <a:solidFill>
                  <a:schemeClr val="accent1">
                    <a:lumMod val="50000"/>
                  </a:schemeClr>
                </a:solidFill>
              </a:rPr>
              <a:t>P/O </a:t>
            </a:r>
            <a:r>
              <a:rPr lang="ru-RU" b="1" dirty="0" err="1">
                <a:solidFill>
                  <a:schemeClr val="accent1">
                    <a:lumMod val="50000"/>
                  </a:schemeClr>
                </a:solidFill>
              </a:rPr>
              <a:t>коэффициенті</a:t>
            </a:r>
            <a:r>
              <a:rPr lang="ru-RU" b="1" dirty="0">
                <a:solidFill>
                  <a:schemeClr val="accent1">
                    <a:lumMod val="50000"/>
                  </a:schemeClr>
                </a:solidFill>
              </a:rPr>
              <a:t> – </a:t>
            </a:r>
            <a:r>
              <a:rPr lang="ru-RU" b="1" dirty="0" err="1">
                <a:solidFill>
                  <a:schemeClr val="accent1">
                    <a:lumMod val="50000"/>
                  </a:schemeClr>
                </a:solidFill>
              </a:rPr>
              <a:t>тотығудан</a:t>
            </a:r>
            <a:r>
              <a:rPr lang="ru-RU" b="1" dirty="0">
                <a:solidFill>
                  <a:schemeClr val="accent1">
                    <a:lumMod val="50000"/>
                  </a:schemeClr>
                </a:solidFill>
              </a:rPr>
              <a:t> </a:t>
            </a:r>
            <a:r>
              <a:rPr lang="ru-RU" b="1" dirty="0" err="1">
                <a:solidFill>
                  <a:schemeClr val="accent1">
                    <a:lumMod val="50000"/>
                  </a:schemeClr>
                </a:solidFill>
              </a:rPr>
              <a:t>фосфорлану</a:t>
            </a:r>
            <a:r>
              <a:rPr lang="ru-RU" b="1" dirty="0">
                <a:solidFill>
                  <a:schemeClr val="accent1">
                    <a:lumMod val="50000"/>
                  </a:schemeClr>
                </a:solidFill>
              </a:rPr>
              <a:t> </a:t>
            </a:r>
            <a:r>
              <a:rPr lang="ru-RU" b="1" dirty="0" err="1">
                <a:solidFill>
                  <a:schemeClr val="accent1">
                    <a:lumMod val="50000"/>
                  </a:schemeClr>
                </a:solidFill>
              </a:rPr>
              <a:t>коэффициенті</a:t>
            </a:r>
            <a:endParaRPr lang="ru-RU" b="1" dirty="0">
              <a:solidFill>
                <a:schemeClr val="accent1">
                  <a:lumMod val="50000"/>
                </a:schemeClr>
              </a:solidFill>
            </a:endParaRPr>
          </a:p>
          <a:p>
            <a:pPr algn="just">
              <a:spcAft>
                <a:spcPts val="1200"/>
              </a:spcAft>
              <a:buNone/>
            </a:pPr>
            <a:r>
              <a:rPr lang="ru-RU" dirty="0" err="1"/>
              <a:t>Сіңірілген</a:t>
            </a:r>
            <a:r>
              <a:rPr lang="ru-RU" dirty="0"/>
              <a:t> </a:t>
            </a:r>
            <a:r>
              <a:rPr lang="ru-RU" dirty="0" err="1"/>
              <a:t>оттектің</a:t>
            </a:r>
            <a:r>
              <a:rPr lang="ru-RU" dirty="0"/>
              <a:t> </a:t>
            </a:r>
            <a:r>
              <a:rPr lang="ru-RU" dirty="0" err="1"/>
              <a:t>әрбір</a:t>
            </a:r>
            <a:r>
              <a:rPr lang="ru-RU" dirty="0"/>
              <a:t> </a:t>
            </a:r>
            <a:r>
              <a:rPr lang="ru-RU" dirty="0" err="1"/>
              <a:t>атомына</a:t>
            </a:r>
            <a:r>
              <a:rPr lang="ru-RU" dirty="0"/>
              <a:t> </a:t>
            </a:r>
            <a:r>
              <a:rPr lang="ru-RU" dirty="0" err="1"/>
              <a:t>сәйкес</a:t>
            </a:r>
            <a:r>
              <a:rPr lang="ru-RU" dirty="0"/>
              <a:t> </a:t>
            </a:r>
            <a:r>
              <a:rPr lang="ru-RU" dirty="0" err="1"/>
              <a:t>келетін</a:t>
            </a:r>
            <a:r>
              <a:rPr lang="ru-RU" dirty="0"/>
              <a:t> </a:t>
            </a:r>
            <a:r>
              <a:rPr lang="ru-RU" dirty="0" err="1"/>
              <a:t>бейорганикалық</a:t>
            </a:r>
            <a:r>
              <a:rPr lang="ru-RU" dirty="0"/>
              <a:t> </a:t>
            </a:r>
            <a:r>
              <a:rPr lang="ru-RU" dirty="0" err="1"/>
              <a:t>фосфаттың</a:t>
            </a:r>
            <a:r>
              <a:rPr lang="ru-RU" dirty="0"/>
              <a:t> моль саны (АТФ–</a:t>
            </a:r>
            <a:r>
              <a:rPr lang="ru-RU" dirty="0" err="1"/>
              <a:t>тің</a:t>
            </a:r>
            <a:r>
              <a:rPr lang="ru-RU" dirty="0"/>
              <a:t> </a:t>
            </a:r>
            <a:r>
              <a:rPr lang="ru-RU" dirty="0" err="1"/>
              <a:t>түзілуіне</a:t>
            </a:r>
            <a:r>
              <a:rPr lang="ru-RU" dirty="0"/>
              <a:t> </a:t>
            </a:r>
            <a:r>
              <a:rPr lang="ru-RU" dirty="0" err="1"/>
              <a:t>кеткен</a:t>
            </a:r>
            <a:r>
              <a:rPr lang="ru-RU" dirty="0"/>
              <a:t>).</a:t>
            </a:r>
          </a:p>
          <a:p>
            <a:pPr algn="just">
              <a:spcAft>
                <a:spcPts val="1200"/>
              </a:spcAft>
              <a:buNone/>
            </a:pPr>
            <a:r>
              <a:rPr lang="ru-RU" dirty="0" err="1"/>
              <a:t>Қалыпты</a:t>
            </a:r>
            <a:r>
              <a:rPr lang="ru-RU" dirty="0"/>
              <a:t> </a:t>
            </a:r>
            <a:r>
              <a:rPr lang="ru-RU" dirty="0" err="1"/>
              <a:t>жағдайда</a:t>
            </a:r>
            <a:r>
              <a:rPr lang="ru-RU" dirty="0"/>
              <a:t> </a:t>
            </a:r>
            <a:r>
              <a:rPr lang="en-US" dirty="0"/>
              <a:t>P/O 3 </a:t>
            </a:r>
            <a:r>
              <a:rPr lang="ru-RU" dirty="0" err="1"/>
              <a:t>немесе</a:t>
            </a:r>
            <a:r>
              <a:rPr lang="ru-RU" dirty="0"/>
              <a:t> 2-ге </a:t>
            </a:r>
            <a:r>
              <a:rPr lang="ru-RU" dirty="0" err="1"/>
              <a:t>тең</a:t>
            </a:r>
            <a:r>
              <a:rPr lang="ru-RU" dirty="0"/>
              <a:t>.</a:t>
            </a:r>
          </a:p>
          <a:p>
            <a:pPr marL="285750" indent="-285750" algn="just">
              <a:spcAft>
                <a:spcPts val="1200"/>
              </a:spcAft>
              <a:buFont typeface="Wingdings" panose="05000000000000000000" pitchFamily="2" charset="2"/>
              <a:buChar char="v"/>
            </a:pPr>
            <a:r>
              <a:rPr lang="ru-RU" dirty="0"/>
              <a:t>Егер субстрат ПФ </a:t>
            </a:r>
            <a:r>
              <a:rPr lang="ru-RU" dirty="0" err="1"/>
              <a:t>арқылы</a:t>
            </a:r>
            <a:r>
              <a:rPr lang="ru-RU" dirty="0"/>
              <a:t> </a:t>
            </a:r>
            <a:r>
              <a:rPr lang="ru-RU" dirty="0" err="1"/>
              <a:t>тотығса</a:t>
            </a:r>
            <a:r>
              <a:rPr lang="ru-RU" dirty="0"/>
              <a:t>, </a:t>
            </a:r>
            <a:r>
              <a:rPr lang="ru-RU" dirty="0" err="1"/>
              <a:t>оттектің</a:t>
            </a:r>
            <a:r>
              <a:rPr lang="ru-RU" dirty="0"/>
              <a:t> 1 </a:t>
            </a:r>
            <a:r>
              <a:rPr lang="ru-RU" dirty="0" err="1"/>
              <a:t>молекуласына</a:t>
            </a:r>
            <a:r>
              <a:rPr lang="ru-RU" dirty="0"/>
              <a:t> </a:t>
            </a:r>
            <a:r>
              <a:rPr lang="ru-RU" dirty="0" err="1"/>
              <a:t>бейорганикалық</a:t>
            </a:r>
            <a:r>
              <a:rPr lang="ru-RU" dirty="0"/>
              <a:t> </a:t>
            </a:r>
            <a:r>
              <a:rPr lang="ru-RU" dirty="0" err="1"/>
              <a:t>фосфаттың</a:t>
            </a:r>
            <a:r>
              <a:rPr lang="ru-RU" dirty="0"/>
              <a:t> 3 </a:t>
            </a:r>
            <a:r>
              <a:rPr lang="ru-RU" dirty="0" err="1"/>
              <a:t>молекуласы</a:t>
            </a:r>
            <a:r>
              <a:rPr lang="ru-RU" dirty="0"/>
              <a:t> тура </a:t>
            </a:r>
            <a:r>
              <a:rPr lang="ru-RU" dirty="0" err="1"/>
              <a:t>келеді</a:t>
            </a:r>
            <a:r>
              <a:rPr lang="ru-RU" dirty="0"/>
              <a:t>, </a:t>
            </a:r>
            <a:r>
              <a:rPr lang="ru-RU" dirty="0" err="1"/>
              <a:t>сонда</a:t>
            </a:r>
            <a:r>
              <a:rPr lang="ru-RU" dirty="0"/>
              <a:t> </a:t>
            </a:r>
            <a:r>
              <a:rPr lang="en-US" b="1" dirty="0"/>
              <a:t>P/O = 3</a:t>
            </a:r>
            <a:r>
              <a:rPr lang="en-US" dirty="0"/>
              <a:t>.</a:t>
            </a:r>
          </a:p>
          <a:p>
            <a:pPr marL="285750" indent="-285750" algn="just">
              <a:spcAft>
                <a:spcPts val="1200"/>
              </a:spcAft>
              <a:buFont typeface="Wingdings" panose="05000000000000000000" pitchFamily="2" charset="2"/>
              <a:buChar char="v"/>
            </a:pPr>
            <a:r>
              <a:rPr lang="ru-RU" dirty="0"/>
              <a:t>Ал субстрат ФАД </a:t>
            </a:r>
            <a:r>
              <a:rPr lang="ru-RU" dirty="0" err="1"/>
              <a:t>тәуелді</a:t>
            </a:r>
            <a:r>
              <a:rPr lang="ru-RU" dirty="0"/>
              <a:t> ФП-мен </a:t>
            </a:r>
            <a:r>
              <a:rPr lang="ru-RU" dirty="0" err="1"/>
              <a:t>тотығса</a:t>
            </a:r>
            <a:r>
              <a:rPr lang="ru-RU" dirty="0"/>
              <a:t>, </a:t>
            </a:r>
            <a:r>
              <a:rPr lang="ru-RU" dirty="0" err="1"/>
              <a:t>оттектің</a:t>
            </a:r>
            <a:r>
              <a:rPr lang="ru-RU" dirty="0"/>
              <a:t> 1 </a:t>
            </a:r>
            <a:r>
              <a:rPr lang="ru-RU" dirty="0" err="1"/>
              <a:t>молекуласына</a:t>
            </a:r>
            <a:r>
              <a:rPr lang="ru-RU" dirty="0"/>
              <a:t> </a:t>
            </a:r>
            <a:r>
              <a:rPr lang="ru-RU" dirty="0" err="1"/>
              <a:t>бейорганикалық</a:t>
            </a:r>
            <a:r>
              <a:rPr lang="ru-RU" dirty="0"/>
              <a:t> </a:t>
            </a:r>
            <a:r>
              <a:rPr lang="ru-RU" dirty="0" err="1"/>
              <a:t>фосфаттың</a:t>
            </a:r>
            <a:r>
              <a:rPr lang="ru-RU" dirty="0"/>
              <a:t> 2 </a:t>
            </a:r>
            <a:r>
              <a:rPr lang="ru-RU" dirty="0" err="1"/>
              <a:t>молекуласы</a:t>
            </a:r>
            <a:r>
              <a:rPr lang="ru-RU" dirty="0"/>
              <a:t> </a:t>
            </a:r>
            <a:r>
              <a:rPr lang="ru-RU" dirty="0" err="1"/>
              <a:t>сәйкес</a:t>
            </a:r>
            <a:r>
              <a:rPr lang="ru-RU" dirty="0"/>
              <a:t> </a:t>
            </a:r>
            <a:r>
              <a:rPr lang="ru-RU" dirty="0" err="1"/>
              <a:t>келеді</a:t>
            </a:r>
            <a:r>
              <a:rPr lang="ru-RU" dirty="0"/>
              <a:t>, </a:t>
            </a:r>
            <a:r>
              <a:rPr lang="en-US" b="1" dirty="0"/>
              <a:t>P/O = 2</a:t>
            </a:r>
            <a:r>
              <a:rPr lang="en-US" dirty="0"/>
              <a:t> </a:t>
            </a:r>
            <a:r>
              <a:rPr lang="ru-RU" dirty="0" err="1"/>
              <a:t>болады</a:t>
            </a:r>
            <a:r>
              <a:rPr lang="ru-RU" dirty="0"/>
              <a:t>.</a:t>
            </a:r>
          </a:p>
        </p:txBody>
      </p:sp>
      <p:pic>
        <p:nvPicPr>
          <p:cNvPr id="6" name="Рисунок 5">
            <a:extLst>
              <a:ext uri="{FF2B5EF4-FFF2-40B4-BE49-F238E27FC236}">
                <a16:creationId xmlns:a16="http://schemas.microsoft.com/office/drawing/2014/main" id="{CE541AEB-045E-45BE-8582-7B806C145370}"/>
              </a:ext>
            </a:extLst>
          </p:cNvPr>
          <p:cNvPicPr>
            <a:picLocks noChangeAspect="1"/>
          </p:cNvPicPr>
          <p:nvPr/>
        </p:nvPicPr>
        <p:blipFill>
          <a:blip r:embed="rId2"/>
          <a:stretch>
            <a:fillRect/>
          </a:stretch>
        </p:blipFill>
        <p:spPr>
          <a:xfrm>
            <a:off x="5598952" y="702004"/>
            <a:ext cx="5875871" cy="4182675"/>
          </a:xfrm>
          <a:prstGeom prst="rect">
            <a:avLst/>
          </a:prstGeom>
          <a:ln w="19050">
            <a:solidFill>
              <a:schemeClr val="accent1">
                <a:lumMod val="75000"/>
              </a:schemeClr>
            </a:solidFill>
          </a:ln>
        </p:spPr>
      </p:pic>
    </p:spTree>
    <p:extLst>
      <p:ext uri="{BB962C8B-B14F-4D97-AF65-F5344CB8AC3E}">
        <p14:creationId xmlns:p14="http://schemas.microsoft.com/office/powerpoint/2010/main" val="202917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3109" y="2202224"/>
            <a:ext cx="8068555" cy="923330"/>
          </a:xfrm>
          <a:prstGeom prst="rect">
            <a:avLst/>
          </a:prstGeom>
          <a:noFill/>
        </p:spPr>
        <p:txBody>
          <a:bodyPr wrap="none" lIns="91440" tIns="45720" rIns="91440" bIns="45720">
            <a:spAutoFit/>
          </a:bodyPr>
          <a:lstStyle/>
          <a:p>
            <a:pPr algn="ctr"/>
            <a:r>
              <a:rPr lang="ru-RU" sz="5400" b="0" cap="none" spc="0" dirty="0" err="1">
                <a:ln w="0"/>
                <a:solidFill>
                  <a:schemeClr val="accent1"/>
                </a:solidFill>
                <a:effectLst>
                  <a:outerShdw blurRad="38100" dist="25400" dir="5400000" algn="ctr" rotWithShape="0">
                    <a:srgbClr val="6E747A">
                      <a:alpha val="43000"/>
                    </a:srgbClr>
                  </a:outerShdw>
                </a:effectLst>
              </a:rPr>
              <a:t>Назарларыңызға</a:t>
            </a:r>
            <a:r>
              <a:rPr lang="ru-RU" sz="5400" b="0" cap="none" spc="0" dirty="0">
                <a:ln w="0"/>
                <a:solidFill>
                  <a:schemeClr val="accent1"/>
                </a:solidFill>
                <a:effectLst>
                  <a:outerShdw blurRad="38100" dist="25400" dir="5400000" algn="ctr" rotWithShape="0">
                    <a:srgbClr val="6E747A">
                      <a:alpha val="43000"/>
                    </a:srgbClr>
                  </a:outerShdw>
                </a:effectLst>
              </a:rPr>
              <a:t> </a:t>
            </a:r>
            <a:r>
              <a:rPr lang="ru-RU" sz="5400" b="0" cap="none" spc="0" dirty="0" err="1">
                <a:ln w="0"/>
                <a:solidFill>
                  <a:schemeClr val="accent1"/>
                </a:solidFill>
                <a:effectLst>
                  <a:outerShdw blurRad="38100" dist="25400" dir="5400000" algn="ctr" rotWithShape="0">
                    <a:srgbClr val="6E747A">
                      <a:alpha val="43000"/>
                    </a:srgbClr>
                  </a:outerShdw>
                </a:effectLst>
              </a:rPr>
              <a:t>рахмет</a:t>
            </a:r>
            <a:r>
              <a:rPr lang="ru-RU" sz="5400" b="0" cap="none" spc="0" dirty="0">
                <a:ln w="0"/>
                <a:solidFill>
                  <a:schemeClr val="accent1"/>
                </a:solidFill>
                <a:effectLst>
                  <a:outerShdw blurRad="38100" dist="25400" dir="5400000" algn="ctr" rotWithShape="0">
                    <a:srgbClr val="6E747A">
                      <a:alpha val="43000"/>
                    </a:srgbClr>
                  </a:outerShdw>
                </a:effectLst>
              </a:rPr>
              <a:t>!!!</a:t>
            </a:r>
          </a:p>
        </p:txBody>
      </p:sp>
      <p:sp>
        <p:nvSpPr>
          <p:cNvPr id="3" name="Номер слайда 2">
            <a:extLst>
              <a:ext uri="{FF2B5EF4-FFF2-40B4-BE49-F238E27FC236}">
                <a16:creationId xmlns:a16="http://schemas.microsoft.com/office/drawing/2014/main" id="{A4712E89-94B7-ADE0-5F1B-4F973351DC02}"/>
              </a:ext>
            </a:extLst>
          </p:cNvPr>
          <p:cNvSpPr>
            <a:spLocks noGrp="1"/>
          </p:cNvSpPr>
          <p:nvPr>
            <p:ph type="sldNum" sz="quarter" idx="12"/>
          </p:nvPr>
        </p:nvSpPr>
        <p:spPr/>
        <p:txBody>
          <a:bodyPr/>
          <a:lstStyle/>
          <a:p>
            <a:fld id="{A02D9559-5CD4-4A75-A9B6-24683291D7E0}" type="slidenum">
              <a:rPr lang="ru-RU" smtClean="0"/>
              <a:t>16</a:t>
            </a:fld>
            <a:endParaRPr lang="ru-RU"/>
          </a:p>
        </p:txBody>
      </p:sp>
    </p:spTree>
    <p:extLst>
      <p:ext uri="{BB962C8B-B14F-4D97-AF65-F5344CB8AC3E}">
        <p14:creationId xmlns:p14="http://schemas.microsoft.com/office/powerpoint/2010/main" val="246981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6F1E97-AC7E-BB83-A26B-E557E7AAE9B6}"/>
              </a:ext>
            </a:extLst>
          </p:cNvPr>
          <p:cNvSpPr txBox="1"/>
          <p:nvPr/>
        </p:nvSpPr>
        <p:spPr>
          <a:xfrm>
            <a:off x="1416423" y="1437091"/>
            <a:ext cx="6096000" cy="2308324"/>
          </a:xfrm>
          <a:prstGeom prst="rect">
            <a:avLst/>
          </a:prstGeom>
          <a:noFill/>
        </p:spPr>
        <p:txBody>
          <a:bodyPr wrap="square">
            <a:spAutoFit/>
          </a:bodyPr>
          <a:lstStyle/>
          <a:p>
            <a:pPr marL="342900" indent="-342900">
              <a:buFont typeface="+mj-lt"/>
              <a:buAutoNum type="arabicPeriod"/>
            </a:pPr>
            <a:r>
              <a:rPr lang="ru-RU" dirty="0"/>
              <a:t>Энергия </a:t>
            </a:r>
            <a:r>
              <a:rPr lang="ru-RU" dirty="0" err="1"/>
              <a:t>алмасуы</a:t>
            </a:r>
            <a:r>
              <a:rPr lang="ru-RU" dirty="0"/>
              <a:t> </a:t>
            </a:r>
            <a:r>
              <a:rPr lang="ru-RU" dirty="0" err="1"/>
              <a:t>туралы</a:t>
            </a:r>
            <a:r>
              <a:rPr lang="ru-RU" dirty="0"/>
              <a:t> </a:t>
            </a:r>
            <a:r>
              <a:rPr lang="ru-RU" dirty="0" err="1"/>
              <a:t>түсінік</a:t>
            </a:r>
            <a:r>
              <a:rPr lang="ru-RU" dirty="0"/>
              <a:t>.</a:t>
            </a:r>
          </a:p>
          <a:p>
            <a:pPr marL="342900" indent="-342900">
              <a:buFont typeface="+mj-lt"/>
              <a:buAutoNum type="arabicPeriod"/>
            </a:pPr>
            <a:r>
              <a:rPr lang="ru-RU" dirty="0" err="1"/>
              <a:t>Көмірсулар</a:t>
            </a:r>
            <a:r>
              <a:rPr lang="ru-RU" dirty="0"/>
              <a:t>, </a:t>
            </a:r>
            <a:r>
              <a:rPr lang="ru-RU" dirty="0" err="1"/>
              <a:t>липидтердің</a:t>
            </a:r>
            <a:r>
              <a:rPr lang="ru-RU" dirty="0"/>
              <a:t> </a:t>
            </a:r>
            <a:r>
              <a:rPr lang="ru-RU" dirty="0" err="1"/>
              <a:t>және</a:t>
            </a:r>
            <a:r>
              <a:rPr lang="ru-RU" dirty="0"/>
              <a:t> </a:t>
            </a:r>
            <a:r>
              <a:rPr lang="ru-RU" dirty="0" err="1"/>
              <a:t>белоктардың</a:t>
            </a:r>
            <a:r>
              <a:rPr lang="ru-RU" dirty="0"/>
              <a:t> </a:t>
            </a:r>
            <a:r>
              <a:rPr lang="ru-RU" dirty="0" err="1"/>
              <a:t>арнайы</a:t>
            </a:r>
            <a:r>
              <a:rPr lang="ru-RU" dirty="0"/>
              <a:t> </a:t>
            </a:r>
            <a:r>
              <a:rPr lang="ru-RU" dirty="0" err="1"/>
              <a:t>жолдармен</a:t>
            </a:r>
            <a:r>
              <a:rPr lang="ru-RU" dirty="0"/>
              <a:t> </a:t>
            </a:r>
            <a:r>
              <a:rPr lang="ru-RU" dirty="0" err="1"/>
              <a:t>ыдырауы</a:t>
            </a:r>
            <a:r>
              <a:rPr lang="ru-RU" dirty="0"/>
              <a:t>.</a:t>
            </a:r>
          </a:p>
          <a:p>
            <a:pPr marL="342900" indent="-342900">
              <a:buFont typeface="+mj-lt"/>
              <a:buAutoNum type="arabicPeriod"/>
            </a:pPr>
            <a:r>
              <a:rPr lang="ru-RU" dirty="0" err="1"/>
              <a:t>Үш</a:t>
            </a:r>
            <a:r>
              <a:rPr lang="ru-RU" dirty="0"/>
              <a:t> карбон </a:t>
            </a:r>
            <a:r>
              <a:rPr lang="ru-RU" dirty="0" err="1"/>
              <a:t>қышқылдарының</a:t>
            </a:r>
            <a:r>
              <a:rPr lang="ru-RU" dirty="0"/>
              <a:t> </a:t>
            </a:r>
            <a:r>
              <a:rPr lang="ru-RU" dirty="0" err="1"/>
              <a:t>циклі</a:t>
            </a:r>
            <a:r>
              <a:rPr lang="ru-RU" dirty="0"/>
              <a:t> (Кребс </a:t>
            </a:r>
            <a:r>
              <a:rPr lang="ru-RU" dirty="0" err="1"/>
              <a:t>циклі</a:t>
            </a:r>
            <a:r>
              <a:rPr lang="ru-RU" dirty="0"/>
              <a:t>).</a:t>
            </a:r>
          </a:p>
          <a:p>
            <a:pPr marL="342900" indent="-342900">
              <a:buFont typeface="+mj-lt"/>
              <a:buAutoNum type="arabicPeriod"/>
            </a:pPr>
            <a:r>
              <a:rPr lang="ru-RU" dirty="0" err="1"/>
              <a:t>Биологиялық</a:t>
            </a:r>
            <a:r>
              <a:rPr lang="ru-RU" dirty="0"/>
              <a:t> </a:t>
            </a:r>
            <a:r>
              <a:rPr lang="ru-RU" dirty="0" err="1"/>
              <a:t>тотығу</a:t>
            </a:r>
            <a:r>
              <a:rPr lang="ru-RU" dirty="0"/>
              <a:t> (БТ), </a:t>
            </a:r>
            <a:r>
              <a:rPr lang="ru-RU" dirty="0" err="1"/>
              <a:t>электрондарды</a:t>
            </a:r>
            <a:r>
              <a:rPr lang="ru-RU" dirty="0"/>
              <a:t> </a:t>
            </a:r>
            <a:r>
              <a:rPr lang="ru-RU" dirty="0" err="1"/>
              <a:t>тасымалдау</a:t>
            </a:r>
            <a:r>
              <a:rPr lang="ru-RU" dirty="0"/>
              <a:t> </a:t>
            </a:r>
            <a:r>
              <a:rPr lang="ru-RU" dirty="0" err="1"/>
              <a:t>тізбегі</a:t>
            </a:r>
            <a:r>
              <a:rPr lang="ru-RU" dirty="0"/>
              <a:t>.</a:t>
            </a:r>
          </a:p>
          <a:p>
            <a:pPr marL="342900" indent="-342900">
              <a:buFont typeface="+mj-lt"/>
              <a:buAutoNum type="arabicPeriod"/>
            </a:pPr>
            <a:r>
              <a:rPr lang="ru-RU" dirty="0" err="1"/>
              <a:t>Тотығудан</a:t>
            </a:r>
            <a:r>
              <a:rPr lang="ru-RU" dirty="0"/>
              <a:t> </a:t>
            </a:r>
            <a:r>
              <a:rPr lang="ru-RU" dirty="0" err="1"/>
              <a:t>фосфорлану</a:t>
            </a:r>
            <a:r>
              <a:rPr lang="ru-RU" dirty="0"/>
              <a:t>.</a:t>
            </a:r>
          </a:p>
          <a:p>
            <a:pPr marL="342900" indent="-342900">
              <a:buFont typeface="+mj-lt"/>
              <a:buAutoNum type="arabicPeriod"/>
            </a:pPr>
            <a:r>
              <a:rPr lang="en-US" dirty="0"/>
              <a:t>P/O </a:t>
            </a:r>
            <a:r>
              <a:rPr lang="ru-RU" dirty="0" err="1"/>
              <a:t>коэффициенті</a:t>
            </a:r>
            <a:r>
              <a:rPr lang="ru-RU" dirty="0"/>
              <a:t> </a:t>
            </a:r>
            <a:r>
              <a:rPr lang="ru-RU" dirty="0" err="1"/>
              <a:t>туралы</a:t>
            </a:r>
            <a:r>
              <a:rPr lang="ru-RU" dirty="0"/>
              <a:t> </a:t>
            </a:r>
            <a:r>
              <a:rPr lang="ru-RU" dirty="0" err="1"/>
              <a:t>түсінік</a:t>
            </a:r>
            <a:r>
              <a:rPr lang="ru-RU" dirty="0"/>
              <a:t>.</a:t>
            </a:r>
          </a:p>
        </p:txBody>
      </p:sp>
      <p:sp>
        <p:nvSpPr>
          <p:cNvPr id="6" name="TextBox 5">
            <a:extLst>
              <a:ext uri="{FF2B5EF4-FFF2-40B4-BE49-F238E27FC236}">
                <a16:creationId xmlns:a16="http://schemas.microsoft.com/office/drawing/2014/main" id="{29CFCACA-46DD-8530-714F-70F52D0EAD64}"/>
              </a:ext>
            </a:extLst>
          </p:cNvPr>
          <p:cNvSpPr txBox="1"/>
          <p:nvPr/>
        </p:nvSpPr>
        <p:spPr>
          <a:xfrm>
            <a:off x="2017059" y="796970"/>
            <a:ext cx="2868706" cy="369332"/>
          </a:xfrm>
          <a:prstGeom prst="rect">
            <a:avLst/>
          </a:prstGeom>
          <a:noFill/>
        </p:spPr>
        <p:txBody>
          <a:bodyPr wrap="square">
            <a:spAutoFit/>
          </a:bodyPr>
          <a:lstStyle/>
          <a:p>
            <a:pPr algn="ctr">
              <a:buNone/>
            </a:pPr>
            <a:r>
              <a:rPr lang="ru-RU" b="1" dirty="0"/>
              <a:t>ДӘРІС ЖОСПАРЫ:</a:t>
            </a:r>
            <a:endParaRPr lang="ru-RU" dirty="0"/>
          </a:p>
        </p:txBody>
      </p:sp>
      <p:sp>
        <p:nvSpPr>
          <p:cNvPr id="7" name="Номер слайда 6">
            <a:extLst>
              <a:ext uri="{FF2B5EF4-FFF2-40B4-BE49-F238E27FC236}">
                <a16:creationId xmlns:a16="http://schemas.microsoft.com/office/drawing/2014/main" id="{35C722CC-5B73-5C84-C509-C53386093070}"/>
              </a:ext>
            </a:extLst>
          </p:cNvPr>
          <p:cNvSpPr>
            <a:spLocks noGrp="1"/>
          </p:cNvSpPr>
          <p:nvPr>
            <p:ph type="sldNum" sz="quarter" idx="12"/>
          </p:nvPr>
        </p:nvSpPr>
        <p:spPr/>
        <p:txBody>
          <a:bodyPr/>
          <a:lstStyle/>
          <a:p>
            <a:fld id="{A02D9559-5CD4-4A75-A9B6-24683291D7E0}" type="slidenum">
              <a:rPr lang="ru-RU" smtClean="0"/>
              <a:t>2</a:t>
            </a:fld>
            <a:endParaRPr lang="ru-RU"/>
          </a:p>
        </p:txBody>
      </p:sp>
    </p:spTree>
    <p:extLst>
      <p:ext uri="{BB962C8B-B14F-4D97-AF65-F5344CB8AC3E}">
        <p14:creationId xmlns:p14="http://schemas.microsoft.com/office/powerpoint/2010/main" val="3276863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112A3E4-EA0A-1783-637F-C164DEDFD9B7}"/>
              </a:ext>
            </a:extLst>
          </p:cNvPr>
          <p:cNvSpPr txBox="1"/>
          <p:nvPr/>
        </p:nvSpPr>
        <p:spPr>
          <a:xfrm>
            <a:off x="842682" y="273895"/>
            <a:ext cx="5531223" cy="1200329"/>
          </a:xfrm>
          <a:prstGeom prst="rect">
            <a:avLst/>
          </a:prstGeom>
          <a:noFill/>
          <a:ln>
            <a:solidFill>
              <a:srgbClr val="0070C0"/>
            </a:solidFill>
          </a:ln>
        </p:spPr>
        <p:txBody>
          <a:bodyPr wrap="square">
            <a:spAutoFit/>
          </a:bodyPr>
          <a:lstStyle/>
          <a:p>
            <a:pPr algn="just"/>
            <a:r>
              <a:rPr lang="kk-KZ" sz="1800" b="1" i="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Энергия алмасуы</a:t>
            </a:r>
            <a:r>
              <a:rPr lang="kk-KZ" sz="1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kk-KZ" sz="1800" dirty="0">
                <a:effectLst/>
                <a:latin typeface="Calibri" panose="020F0502020204030204" pitchFamily="34" charset="0"/>
                <a:ea typeface="Calibri" panose="020F0502020204030204" pitchFamily="34" charset="0"/>
                <a:cs typeface="Calibri" panose="020F0502020204030204" pitchFamily="34" charset="0"/>
              </a:rPr>
              <a:t>дегеніміз энергетикалық материалдардың ағзада ыдырап, біртіндеп энергияны бөлу немесе белгілі бір қосылыс түрінде синтезделіп (АТФ) энергияны сақтау үрдісі болып табылады.</a:t>
            </a:r>
            <a:endParaRPr lang="ru-KZ" dirty="0">
              <a:latin typeface="Calibri" panose="020F0502020204030204" pitchFamily="34" charset="0"/>
              <a:ea typeface="Calibri" panose="020F0502020204030204" pitchFamily="34" charset="0"/>
              <a:cs typeface="Calibri" panose="020F0502020204030204" pitchFamily="34" charset="0"/>
            </a:endParaRPr>
          </a:p>
        </p:txBody>
      </p:sp>
      <p:pic>
        <p:nvPicPr>
          <p:cNvPr id="4" name="Рисунок 3">
            <a:extLst>
              <a:ext uri="{FF2B5EF4-FFF2-40B4-BE49-F238E27FC236}">
                <a16:creationId xmlns:a16="http://schemas.microsoft.com/office/drawing/2014/main" id="{DE32FC55-A883-6241-F6B4-807777A5D423}"/>
              </a:ext>
            </a:extLst>
          </p:cNvPr>
          <p:cNvPicPr>
            <a:picLocks noChangeAspect="1"/>
          </p:cNvPicPr>
          <p:nvPr/>
        </p:nvPicPr>
        <p:blipFill>
          <a:blip r:embed="rId2"/>
          <a:srcRect l="9337" t="3337" r="44834" b="52518"/>
          <a:stretch>
            <a:fillRect/>
          </a:stretch>
        </p:blipFill>
        <p:spPr>
          <a:xfrm>
            <a:off x="7364803" y="326144"/>
            <a:ext cx="4237879" cy="2296160"/>
          </a:xfrm>
          <a:prstGeom prst="rect">
            <a:avLst/>
          </a:prstGeom>
          <a:ln>
            <a:noFill/>
          </a:ln>
          <a:effectLst>
            <a:softEdge rad="112500"/>
          </a:effectLst>
        </p:spPr>
      </p:pic>
      <p:sp>
        <p:nvSpPr>
          <p:cNvPr id="5" name="Rectangle 2">
            <a:extLst>
              <a:ext uri="{FF2B5EF4-FFF2-40B4-BE49-F238E27FC236}">
                <a16:creationId xmlns:a16="http://schemas.microsoft.com/office/drawing/2014/main" id="{925E83DD-EA00-6DC1-C411-CE30C4689096}"/>
              </a:ext>
            </a:extLst>
          </p:cNvPr>
          <p:cNvSpPr>
            <a:spLocks noChangeArrowheads="1"/>
          </p:cNvSpPr>
          <p:nvPr/>
        </p:nvSpPr>
        <p:spPr bwMode="auto">
          <a:xfrm>
            <a:off x="8328212" y="285077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KZ"/>
          </a:p>
        </p:txBody>
      </p:sp>
      <p:graphicFrame>
        <p:nvGraphicFramePr>
          <p:cNvPr id="6" name="Объект 5">
            <a:extLst>
              <a:ext uri="{FF2B5EF4-FFF2-40B4-BE49-F238E27FC236}">
                <a16:creationId xmlns:a16="http://schemas.microsoft.com/office/drawing/2014/main" id="{4C77EC88-F3FD-3DDA-6829-6F12233AA7D2}"/>
              </a:ext>
            </a:extLst>
          </p:cNvPr>
          <p:cNvGraphicFramePr>
            <a:graphicFrameLocks noChangeAspect="1"/>
          </p:cNvGraphicFramePr>
          <p:nvPr>
            <p:extLst>
              <p:ext uri="{D42A27DB-BD31-4B8C-83A1-F6EECF244321}">
                <p14:modId xmlns:p14="http://schemas.microsoft.com/office/powerpoint/2010/main" val="355329809"/>
              </p:ext>
            </p:extLst>
          </p:nvPr>
        </p:nvGraphicFramePr>
        <p:xfrm>
          <a:off x="8328025" y="2851150"/>
          <a:ext cx="2541588" cy="741363"/>
        </p:xfrm>
        <a:graphic>
          <a:graphicData uri="http://schemas.openxmlformats.org/presentationml/2006/ole">
            <mc:AlternateContent xmlns:mc="http://schemas.openxmlformats.org/markup-compatibility/2006">
              <mc:Choice xmlns:v="urn:schemas-microsoft-com:vml" Requires="v">
                <p:oleObj name="CS ChemDraw Drawing" r:id="rId3" imgW="2541665" imgH="741827" progId="ChemDraw.Document.6.0">
                  <p:embed/>
                </p:oleObj>
              </mc:Choice>
              <mc:Fallback>
                <p:oleObj name="CS ChemDraw Drawing" r:id="rId3" imgW="2541665" imgH="741827" progId="ChemDraw.Document.6.0">
                  <p:embed/>
                  <p:pic>
                    <p:nvPicPr>
                      <p:cNvPr id="0" name="Object 1"/>
                      <p:cNvPicPr>
                        <a:picLocks noChangeAspect="1" noChangeArrowheads="1"/>
                      </p:cNvPicPr>
                      <p:nvPr/>
                    </p:nvPicPr>
                    <p:blipFill>
                      <a:blip r:embed="rId4"/>
                      <a:srcRect/>
                      <a:stretch>
                        <a:fillRect/>
                      </a:stretch>
                    </p:blipFill>
                    <p:spPr bwMode="auto">
                      <a:xfrm>
                        <a:off x="8328025" y="2851150"/>
                        <a:ext cx="2541588" cy="741363"/>
                      </a:xfrm>
                      <a:prstGeom prst="rect">
                        <a:avLst/>
                      </a:prstGeom>
                      <a:noFill/>
                      <a:ln w="12700">
                        <a:solidFill>
                          <a:schemeClr val="accent1">
                            <a:lumMod val="50000"/>
                          </a:schemeClr>
                        </a:solidFill>
                      </a:ln>
                    </p:spPr>
                  </p:pic>
                </p:oleObj>
              </mc:Fallback>
            </mc:AlternateContent>
          </a:graphicData>
        </a:graphic>
      </p:graphicFrame>
      <p:sp>
        <p:nvSpPr>
          <p:cNvPr id="7" name="Rectangle 3">
            <a:extLst>
              <a:ext uri="{FF2B5EF4-FFF2-40B4-BE49-F238E27FC236}">
                <a16:creationId xmlns:a16="http://schemas.microsoft.com/office/drawing/2014/main" id="{86616B1D-EC45-D5AB-4D61-9C3C2300E058}"/>
              </a:ext>
            </a:extLst>
          </p:cNvPr>
          <p:cNvSpPr>
            <a:spLocks noChangeArrowheads="1"/>
          </p:cNvSpPr>
          <p:nvPr/>
        </p:nvSpPr>
        <p:spPr bwMode="auto">
          <a:xfrm>
            <a:off x="620460" y="1597334"/>
            <a:ext cx="6486657"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ct val="0"/>
              </a:spcBef>
              <a:spcAft>
                <a:spcPts val="1200"/>
              </a:spcAft>
              <a:buClrTx/>
              <a:buSzTx/>
              <a:buFont typeface="Wingdings" panose="05000000000000000000" pitchFamily="2" charset="2"/>
              <a:buChar char="§"/>
              <a:tabLst/>
            </a:pPr>
            <a:r>
              <a:rPr kumimoji="0" lang="ru-KZ" altLang="ru-KZ" sz="1600" b="0" i="0" u="none" strike="noStrike" cap="none" normalizeH="0" baseline="0" dirty="0" err="1">
                <a:ln>
                  <a:noFill/>
                </a:ln>
                <a:solidFill>
                  <a:schemeClr val="tx1"/>
                </a:solidFill>
                <a:effectLst/>
              </a:rPr>
              <a:t>Жер</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бетіндегі</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тіршілік</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қимылының</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барлығы</a:t>
            </a:r>
            <a:r>
              <a:rPr kumimoji="0" lang="ru-KZ" altLang="ru-KZ" sz="1600" b="0" i="0" u="none" strike="noStrike" cap="none" normalizeH="0" baseline="0" dirty="0">
                <a:ln>
                  <a:noFill/>
                </a:ln>
                <a:solidFill>
                  <a:schemeClr val="tx1"/>
                </a:solidFill>
                <a:effectLst/>
              </a:rPr>
              <a:t> W </a:t>
            </a:r>
            <a:r>
              <a:rPr kumimoji="0" lang="ru-KZ" altLang="ru-KZ" sz="1600" b="0" i="0" u="none" strike="noStrike" cap="none" normalizeH="0" baseline="0" dirty="0" err="1">
                <a:ln>
                  <a:noFill/>
                </a:ln>
                <a:solidFill>
                  <a:schemeClr val="tx1"/>
                </a:solidFill>
                <a:effectLst/>
              </a:rPr>
              <a:t>арқылы</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жүзеге</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асады</a:t>
            </a:r>
            <a:r>
              <a:rPr kumimoji="0" lang="ru-KZ" altLang="ru-KZ" sz="1600" b="0" i="0" u="none" strike="noStrike" cap="none" normalizeH="0" baseline="0" dirty="0">
                <a:ln>
                  <a:noFill/>
                </a:ln>
                <a:solidFill>
                  <a:schemeClr val="tx1"/>
                </a:solidFill>
                <a:effectLst/>
              </a:rPr>
              <a:t>.</a:t>
            </a:r>
          </a:p>
          <a:p>
            <a:pPr marL="285750" marR="0" lvl="0" indent="-285750" algn="just" defTabSz="914400" rtl="0" eaLnBrk="0" fontAlgn="base" latinLnBrk="0" hangingPunct="0">
              <a:lnSpc>
                <a:spcPct val="100000"/>
              </a:lnSpc>
              <a:spcBef>
                <a:spcPct val="0"/>
              </a:spcBef>
              <a:spcAft>
                <a:spcPts val="1200"/>
              </a:spcAft>
              <a:buClrTx/>
              <a:buSzTx/>
              <a:buFont typeface="Wingdings" panose="05000000000000000000" pitchFamily="2" charset="2"/>
              <a:buChar char="§"/>
              <a:tabLst/>
            </a:pPr>
            <a:r>
              <a:rPr kumimoji="0" lang="ru-KZ" altLang="ru-KZ" sz="1600" b="0" i="0" u="none" strike="noStrike" cap="none" normalizeH="0" baseline="0" dirty="0" err="1">
                <a:ln>
                  <a:noFill/>
                </a:ln>
                <a:solidFill>
                  <a:schemeClr val="tx1"/>
                </a:solidFill>
                <a:effectLst/>
              </a:rPr>
              <a:t>Бұл</a:t>
            </a:r>
            <a:r>
              <a:rPr kumimoji="0" lang="ru-KZ" altLang="ru-KZ" sz="1600" b="0" i="0" u="none" strike="noStrike" cap="none" normalizeH="0" baseline="0" dirty="0">
                <a:ln>
                  <a:noFill/>
                </a:ln>
                <a:solidFill>
                  <a:schemeClr val="tx1"/>
                </a:solidFill>
                <a:effectLst/>
              </a:rPr>
              <a:t> энергия </a:t>
            </a:r>
            <a:r>
              <a:rPr kumimoji="0" lang="ru-KZ" altLang="ru-KZ" sz="1600" b="0" i="0" u="none" strike="noStrike" cap="none" normalizeH="0" baseline="0" dirty="0" err="1">
                <a:ln>
                  <a:noFill/>
                </a:ln>
                <a:solidFill>
                  <a:schemeClr val="tx1"/>
                </a:solidFill>
                <a:effectLst/>
              </a:rPr>
              <a:t>күннің</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көзінде</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ең</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қиратқыш</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тәсілмен</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п.б</a:t>
            </a:r>
            <a:r>
              <a:rPr kumimoji="0" lang="ru-KZ" altLang="ru-KZ" sz="1600" b="0" i="0" u="none" strike="noStrike" cap="none" normalizeH="0" baseline="0" dirty="0">
                <a:ln>
                  <a:noFill/>
                </a:ln>
                <a:solidFill>
                  <a:schemeClr val="tx1"/>
                </a:solidFill>
                <a:effectLst/>
              </a:rPr>
              <a:t>. ⇒ </a:t>
            </a:r>
            <a:r>
              <a:rPr kumimoji="0" lang="ru-KZ" altLang="ru-KZ" sz="1600" b="0" i="0" u="none" strike="noStrike" cap="none" normalizeH="0" baseline="0" dirty="0" err="1">
                <a:ln>
                  <a:noFill/>
                </a:ln>
                <a:solidFill>
                  <a:schemeClr val="tx1"/>
                </a:solidFill>
                <a:effectLst/>
              </a:rPr>
              <a:t>сутегі</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бомбасының</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жарылысына</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ұқсас</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үрдіс</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арқылы</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бөлініп</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шығады</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яғни</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сутегінің</a:t>
            </a:r>
            <a:r>
              <a:rPr kumimoji="0" lang="ru-KZ" altLang="ru-KZ" sz="1600" b="0" i="0" u="none" strike="noStrike" cap="none" normalizeH="0" baseline="0" dirty="0">
                <a:ln>
                  <a:noFill/>
                </a:ln>
                <a:solidFill>
                  <a:schemeClr val="tx1"/>
                </a:solidFill>
                <a:effectLst/>
              </a:rPr>
              <a:t> 4 атомы </a:t>
            </a:r>
            <a:r>
              <a:rPr kumimoji="0" lang="ru-KZ" altLang="ru-KZ" sz="1600" b="0" i="0" u="none" strike="noStrike" cap="none" normalizeH="0" baseline="0" dirty="0" err="1">
                <a:ln>
                  <a:noFill/>
                </a:ln>
                <a:solidFill>
                  <a:schemeClr val="tx1"/>
                </a:solidFill>
                <a:effectLst/>
              </a:rPr>
              <a:t>жоғары</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температурада</a:t>
            </a:r>
            <a:r>
              <a:rPr kumimoji="0" lang="ru-KZ" altLang="ru-KZ" sz="1600" b="0" i="0" u="none" strike="noStrike" cap="none" normalizeH="0" baseline="0" dirty="0">
                <a:ln>
                  <a:noFill/>
                </a:ln>
                <a:solidFill>
                  <a:schemeClr val="tx1"/>
                </a:solidFill>
                <a:effectLst/>
              </a:rPr>
              <a:t> мен </a:t>
            </a:r>
            <a:r>
              <a:rPr kumimoji="0" lang="ru-KZ" altLang="ru-KZ" sz="1600" b="0" i="0" u="none" strike="noStrike" cap="none" normalizeH="0" baseline="0" dirty="0" err="1">
                <a:ln>
                  <a:noFill/>
                </a:ln>
                <a:solidFill>
                  <a:schemeClr val="tx1"/>
                </a:solidFill>
                <a:effectLst/>
              </a:rPr>
              <a:t>жоғары</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қысым</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астында</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өзара</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бірігіп</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гелийдің</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бір</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атомын</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түзген</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кезде</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массаның</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бір</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бөлігі</a:t>
            </a:r>
            <a:r>
              <a:rPr kumimoji="0" lang="ru-KZ" altLang="ru-KZ" sz="1600" b="0" i="0" u="none" strike="noStrike" cap="none" normalizeH="0" baseline="0" dirty="0">
                <a:ln>
                  <a:noFill/>
                </a:ln>
                <a:solidFill>
                  <a:schemeClr val="tx1"/>
                </a:solidFill>
                <a:effectLst/>
              </a:rPr>
              <a:t> энергия </a:t>
            </a:r>
            <a:r>
              <a:rPr kumimoji="0" lang="ru-KZ" altLang="ru-KZ" sz="1600" b="0" i="0" u="none" strike="noStrike" cap="none" normalizeH="0" baseline="0" dirty="0" err="1">
                <a:ln>
                  <a:noFill/>
                </a:ln>
                <a:solidFill>
                  <a:schemeClr val="tx1"/>
                </a:solidFill>
                <a:effectLst/>
              </a:rPr>
              <a:t>түрінде</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бөлініп</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шығады</a:t>
            </a:r>
            <a:r>
              <a:rPr kumimoji="0" lang="ru-KZ" altLang="ru-KZ" sz="1600" b="0" i="0" u="none" strike="noStrike" cap="none" normalizeH="0" baseline="0" dirty="0">
                <a:ln>
                  <a:noFill/>
                </a:ln>
                <a:solidFill>
                  <a:schemeClr val="tx1"/>
                </a:solidFill>
                <a:effectLst/>
              </a:rPr>
              <a:t>.</a:t>
            </a:r>
          </a:p>
          <a:p>
            <a:pPr marL="285750" marR="0" lvl="0" indent="-285750" algn="just" defTabSz="914400" rtl="0" eaLnBrk="0" fontAlgn="base" latinLnBrk="0" hangingPunct="0">
              <a:lnSpc>
                <a:spcPct val="100000"/>
              </a:lnSpc>
              <a:spcBef>
                <a:spcPct val="0"/>
              </a:spcBef>
              <a:spcAft>
                <a:spcPts val="1200"/>
              </a:spcAft>
              <a:buClrTx/>
              <a:buSzTx/>
              <a:buFont typeface="Wingdings" panose="05000000000000000000" pitchFamily="2" charset="2"/>
              <a:buChar char="§"/>
              <a:tabLst/>
            </a:pPr>
            <a:r>
              <a:rPr kumimoji="0" lang="ru-KZ" altLang="ru-KZ" sz="1600" b="0" i="0" u="none" strike="noStrike" cap="none" normalizeH="0" baseline="0" dirty="0" err="1">
                <a:ln>
                  <a:noFill/>
                </a:ln>
                <a:solidFill>
                  <a:schemeClr val="tx1"/>
                </a:solidFill>
                <a:effectLst/>
              </a:rPr>
              <a:t>Күн</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энергиясы</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кеңістікте</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әр</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түрлі</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ұзындығындағы</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электромагниттік</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толқындар</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түрінде</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таралады</a:t>
            </a:r>
            <a:r>
              <a:rPr kumimoji="0" lang="ru-KZ" altLang="ru-KZ" sz="1600" b="0" i="0" u="none" strike="noStrike" cap="none" normalizeH="0" baseline="0" dirty="0">
                <a:ln>
                  <a:noFill/>
                </a:ln>
                <a:solidFill>
                  <a:schemeClr val="tx1"/>
                </a:solidFill>
                <a:effectLst/>
              </a:rPr>
              <a:t>.</a:t>
            </a:r>
          </a:p>
          <a:p>
            <a:pPr marL="268288" marR="0" lvl="0" algn="just" defTabSz="914400" rtl="0" eaLnBrk="0" fontAlgn="base" latinLnBrk="0" hangingPunct="0">
              <a:lnSpc>
                <a:spcPct val="100000"/>
              </a:lnSpc>
              <a:spcBef>
                <a:spcPct val="0"/>
              </a:spcBef>
              <a:spcAft>
                <a:spcPts val="1200"/>
              </a:spcAft>
              <a:buClrTx/>
              <a:buSzTx/>
              <a:tabLst/>
            </a:pPr>
            <a:r>
              <a:rPr kumimoji="0" lang="ru-KZ" altLang="ru-KZ" sz="1600" b="0" i="0" u="none" strike="noStrike" cap="none" normalizeH="0" baseline="0" dirty="0">
                <a:ln>
                  <a:noFill/>
                </a:ln>
                <a:solidFill>
                  <a:schemeClr val="tx1"/>
                </a:solidFill>
                <a:effectLst/>
              </a:rPr>
              <a:t>Биосфера </a:t>
            </a:r>
            <a:r>
              <a:rPr kumimoji="0" lang="ru-KZ" altLang="ru-KZ" sz="1600" i="0" u="none" strike="noStrike" cap="none" normalizeH="0" baseline="0" dirty="0" err="1">
                <a:ln>
                  <a:noFill/>
                </a:ln>
                <a:solidFill>
                  <a:schemeClr val="accent1">
                    <a:lumMod val="50000"/>
                  </a:schemeClr>
                </a:solidFill>
                <a:effectLst/>
              </a:rPr>
              <a:t>күн</a:t>
            </a:r>
            <a:r>
              <a:rPr kumimoji="0" lang="ru-KZ" altLang="ru-KZ" sz="1600" i="0" u="none" strike="noStrike" cap="none" normalizeH="0" baseline="0" dirty="0">
                <a:ln>
                  <a:noFill/>
                </a:ln>
                <a:solidFill>
                  <a:schemeClr val="accent1">
                    <a:lumMod val="50000"/>
                  </a:schemeClr>
                </a:solidFill>
                <a:effectLst/>
              </a:rPr>
              <a:t> </a:t>
            </a:r>
            <a:r>
              <a:rPr kumimoji="0" lang="ru-KZ" altLang="ru-KZ" sz="1600" i="0" u="none" strike="noStrike" cap="none" normalizeH="0" baseline="0" dirty="0" err="1">
                <a:ln>
                  <a:noFill/>
                </a:ln>
                <a:solidFill>
                  <a:schemeClr val="accent1">
                    <a:lumMod val="50000"/>
                  </a:schemeClr>
                </a:solidFill>
                <a:effectLst/>
              </a:rPr>
              <a:t>энергиясының</a:t>
            </a:r>
            <a:r>
              <a:rPr kumimoji="0" lang="ru-KZ" altLang="ru-KZ" sz="1600" i="0" u="none" strike="noStrike" cap="none" normalizeH="0" baseline="0" dirty="0">
                <a:ln>
                  <a:noFill/>
                </a:ln>
                <a:solidFill>
                  <a:schemeClr val="accent1">
                    <a:lumMod val="50000"/>
                  </a:schemeClr>
                </a:solidFill>
                <a:effectLst/>
              </a:rPr>
              <a:t> </a:t>
            </a:r>
            <a:r>
              <a:rPr kumimoji="0" lang="ru-KZ" altLang="ru-KZ" sz="1600" b="0" i="0" u="none" strike="noStrike" cap="none" normalizeH="0" baseline="0" dirty="0" err="1">
                <a:ln>
                  <a:noFill/>
                </a:ln>
                <a:solidFill>
                  <a:schemeClr val="tx1"/>
                </a:solidFill>
                <a:effectLst/>
              </a:rPr>
              <a:t>небәрі</a:t>
            </a:r>
            <a:r>
              <a:rPr kumimoji="0" lang="ru-KZ" altLang="ru-KZ" sz="1600" b="0" i="0" u="none" strike="noStrike" cap="none" normalizeH="0" baseline="0" dirty="0">
                <a:ln>
                  <a:noFill/>
                </a:ln>
                <a:solidFill>
                  <a:schemeClr val="tx1"/>
                </a:solidFill>
                <a:effectLst/>
              </a:rPr>
              <a:t> </a:t>
            </a:r>
            <a:r>
              <a:rPr kumimoji="0" lang="ru-KZ" altLang="ru-KZ" sz="1600" i="0" u="none" strike="noStrike" cap="none" normalizeH="0" baseline="0" dirty="0">
                <a:ln>
                  <a:noFill/>
                </a:ln>
                <a:solidFill>
                  <a:schemeClr val="accent1">
                    <a:lumMod val="50000"/>
                  </a:schemeClr>
                </a:solidFill>
                <a:effectLst/>
              </a:rPr>
              <a:t>0,02%-н </a:t>
            </a:r>
            <a:r>
              <a:rPr kumimoji="0" lang="ru-KZ" altLang="ru-KZ" sz="1600" b="0" i="0" u="none" strike="noStrike" cap="none" normalizeH="0" baseline="0" dirty="0" err="1">
                <a:ln>
                  <a:noFill/>
                </a:ln>
                <a:solidFill>
                  <a:schemeClr val="tx1"/>
                </a:solidFill>
                <a:effectLst/>
              </a:rPr>
              <a:t>ғана</a:t>
            </a:r>
            <a:r>
              <a:rPr kumimoji="0" lang="ru-KZ" altLang="ru-KZ" sz="1600" b="0" i="0" u="none" strike="noStrike" cap="none" normalizeH="0" baseline="0" dirty="0">
                <a:ln>
                  <a:noFill/>
                </a:ln>
                <a:solidFill>
                  <a:schemeClr val="tx1"/>
                </a:solidFill>
                <a:effectLst/>
              </a:rPr>
              <a:t> </a:t>
            </a:r>
            <a:r>
              <a:rPr kumimoji="0" lang="ru-KZ" altLang="ru-KZ" sz="1600" b="0" i="0" u="none" strike="noStrike" cap="none" normalizeH="0" baseline="0" dirty="0" err="1">
                <a:ln>
                  <a:noFill/>
                </a:ln>
                <a:solidFill>
                  <a:schemeClr val="tx1"/>
                </a:solidFill>
                <a:effectLst/>
              </a:rPr>
              <a:t>сіңіреді</a:t>
            </a:r>
            <a:r>
              <a:rPr kumimoji="0" lang="kk-KZ" altLang="ru-KZ" sz="1600" b="0" i="0" u="none" strike="noStrike" cap="none" normalizeH="0" baseline="0" dirty="0">
                <a:ln>
                  <a:noFill/>
                </a:ln>
                <a:solidFill>
                  <a:schemeClr val="tx1"/>
                </a:solidFill>
                <a:effectLst/>
              </a:rPr>
              <a:t>. </a:t>
            </a:r>
            <a:r>
              <a:rPr lang="ru-RU" sz="1600" dirty="0"/>
              <a:t>Осы </a:t>
            </a:r>
            <a:r>
              <a:rPr lang="ru-RU" sz="1600" dirty="0" err="1"/>
              <a:t>бөлінген</a:t>
            </a:r>
            <a:r>
              <a:rPr lang="ru-RU" sz="1600" dirty="0"/>
              <a:t> </a:t>
            </a:r>
            <a:r>
              <a:rPr lang="en-US" sz="1600" dirty="0"/>
              <a:t>W </a:t>
            </a:r>
            <a:r>
              <a:rPr lang="ru-RU" sz="1600" i="1" dirty="0" err="1">
                <a:solidFill>
                  <a:schemeClr val="accent1">
                    <a:lumMod val="50000"/>
                  </a:schemeClr>
                </a:solidFill>
              </a:rPr>
              <a:t>автотрофтар</a:t>
            </a:r>
            <a:r>
              <a:rPr lang="ru-RU" sz="1600" dirty="0"/>
              <a:t> (</a:t>
            </a:r>
            <a:r>
              <a:rPr lang="ru-RU" sz="1600" dirty="0" err="1"/>
              <a:t>өсімдіктер</a:t>
            </a:r>
            <a:r>
              <a:rPr lang="ru-RU" sz="1600" dirty="0"/>
              <a:t>) </a:t>
            </a:r>
            <a:r>
              <a:rPr lang="ru-RU" sz="1600" dirty="0" err="1"/>
              <a:t>сіңіріп</a:t>
            </a:r>
            <a:r>
              <a:rPr lang="ru-RU" sz="1600" dirty="0"/>
              <a:t> </a:t>
            </a:r>
            <a:r>
              <a:rPr lang="ru-RU" sz="1600" dirty="0" err="1"/>
              <a:t>алады</a:t>
            </a:r>
            <a:r>
              <a:rPr lang="ru-RU" sz="1600" dirty="0"/>
              <a:t> да </a:t>
            </a:r>
            <a:r>
              <a:rPr lang="ru-RU" sz="1600" dirty="0" err="1"/>
              <a:t>қажетті</a:t>
            </a:r>
            <a:r>
              <a:rPr lang="ru-RU" sz="1600" dirty="0"/>
              <a:t> </a:t>
            </a:r>
            <a:r>
              <a:rPr lang="ru-RU" sz="1600" dirty="0" err="1"/>
              <a:t>органикалық</a:t>
            </a:r>
            <a:r>
              <a:rPr lang="ru-RU" sz="1600" dirty="0"/>
              <a:t> </a:t>
            </a:r>
            <a:r>
              <a:rPr lang="ru-RU" sz="1600" dirty="0" err="1"/>
              <a:t>қосылыстар</a:t>
            </a:r>
            <a:r>
              <a:rPr lang="ru-RU" sz="1600" dirty="0"/>
              <a:t> </a:t>
            </a:r>
            <a:r>
              <a:rPr lang="ru-RU" sz="1600" dirty="0" err="1"/>
              <a:t>түзеді</a:t>
            </a:r>
            <a:r>
              <a:rPr lang="ru-RU" sz="1600" dirty="0"/>
              <a:t> (фотосинтез).</a:t>
            </a:r>
          </a:p>
          <a:p>
            <a:pPr marL="268288" algn="just"/>
            <a:r>
              <a:rPr lang="ru-RU" sz="1600" b="1" dirty="0"/>
              <a:t>             </a:t>
            </a:r>
            <a:r>
              <a:rPr lang="ru-RU" sz="1600" b="1" dirty="0">
                <a:solidFill>
                  <a:schemeClr val="accent1">
                    <a:lumMod val="50000"/>
                  </a:schemeClr>
                </a:solidFill>
              </a:rPr>
              <a:t>6</a:t>
            </a:r>
            <a:r>
              <a:rPr lang="en-US" sz="1600" b="1" dirty="0">
                <a:solidFill>
                  <a:schemeClr val="accent1">
                    <a:lumMod val="50000"/>
                  </a:schemeClr>
                </a:solidFill>
              </a:rPr>
              <a:t>H₂O + 6CO₂ + 2847 </a:t>
            </a:r>
            <a:r>
              <a:rPr lang="ru-RU" sz="1600" b="1" dirty="0">
                <a:solidFill>
                  <a:schemeClr val="accent1">
                    <a:lumMod val="50000"/>
                  </a:schemeClr>
                </a:solidFill>
              </a:rPr>
              <a:t>кДж ↔ </a:t>
            </a:r>
            <a:r>
              <a:rPr lang="en-US" sz="1600" b="1" dirty="0">
                <a:solidFill>
                  <a:schemeClr val="accent1">
                    <a:lumMod val="50000"/>
                  </a:schemeClr>
                </a:solidFill>
              </a:rPr>
              <a:t>C₆H₁₂O₆ + 6O₂</a:t>
            </a:r>
            <a:endParaRPr lang="kk-KZ" sz="1600" b="1" dirty="0">
              <a:solidFill>
                <a:schemeClr val="accent1">
                  <a:lumMod val="50000"/>
                </a:schemeClr>
              </a:solidFill>
            </a:endParaRPr>
          </a:p>
          <a:p>
            <a:pPr marL="268288" algn="just"/>
            <a:endParaRPr lang="en-US" sz="1600" dirty="0"/>
          </a:p>
          <a:p>
            <a:pPr marL="268288" algn="just"/>
            <a:r>
              <a:rPr lang="ru-RU" sz="1600" dirty="0" err="1"/>
              <a:t>Жануарлар</a:t>
            </a:r>
            <a:r>
              <a:rPr lang="ru-RU" sz="1600" dirty="0"/>
              <a:t> </a:t>
            </a:r>
            <a:r>
              <a:rPr lang="ru-RU" sz="1600" dirty="0" err="1"/>
              <a:t>күн</a:t>
            </a:r>
            <a:r>
              <a:rPr lang="ru-RU" sz="1600" dirty="0"/>
              <a:t> </a:t>
            </a:r>
            <a:r>
              <a:rPr lang="en-US" sz="1600" dirty="0"/>
              <a:t>W </a:t>
            </a:r>
            <a:r>
              <a:rPr lang="ru-RU" sz="1600" dirty="0" err="1"/>
              <a:t>тікелей</a:t>
            </a:r>
            <a:r>
              <a:rPr lang="ru-RU" sz="1600" dirty="0"/>
              <a:t> </a:t>
            </a:r>
            <a:r>
              <a:rPr lang="ru-RU" sz="1600" dirty="0" err="1"/>
              <a:t>пайдалана</a:t>
            </a:r>
            <a:r>
              <a:rPr lang="ru-RU" sz="1600" dirty="0"/>
              <a:t> </a:t>
            </a:r>
            <a:r>
              <a:rPr lang="ru-RU" sz="1600" dirty="0" err="1"/>
              <a:t>алмайтындықтан</a:t>
            </a:r>
            <a:r>
              <a:rPr lang="ru-RU" sz="1600" dirty="0"/>
              <a:t> </a:t>
            </a:r>
            <a:r>
              <a:rPr lang="ru-RU" sz="1600" i="1" dirty="0" err="1">
                <a:solidFill>
                  <a:schemeClr val="accent1">
                    <a:lumMod val="50000"/>
                  </a:schemeClr>
                </a:solidFill>
              </a:rPr>
              <a:t>гетеротрофтар</a:t>
            </a:r>
            <a:r>
              <a:rPr lang="ru-RU" sz="1600" dirty="0"/>
              <a:t> </a:t>
            </a:r>
            <a:r>
              <a:rPr lang="ru-RU" sz="1600" dirty="0" err="1"/>
              <a:t>деп</a:t>
            </a:r>
            <a:r>
              <a:rPr lang="ru-RU" sz="1600" dirty="0"/>
              <a:t> </a:t>
            </a:r>
            <a:r>
              <a:rPr lang="ru-RU" sz="1600" dirty="0" err="1"/>
              <a:t>аталады</a:t>
            </a:r>
            <a:r>
              <a:rPr lang="ru-RU" sz="1600" dirty="0"/>
              <a:t>. </a:t>
            </a:r>
            <a:r>
              <a:rPr lang="ru-RU" sz="1600" dirty="0" err="1"/>
              <a:t>Олар</a:t>
            </a:r>
            <a:r>
              <a:rPr lang="ru-RU" sz="1600" dirty="0"/>
              <a:t> </a:t>
            </a:r>
            <a:r>
              <a:rPr lang="ru-RU" sz="1600" dirty="0" err="1"/>
              <a:t>энергияны</a:t>
            </a:r>
            <a:r>
              <a:rPr lang="ru-RU" sz="1600" dirty="0"/>
              <a:t> </a:t>
            </a:r>
            <a:r>
              <a:rPr lang="ru-RU" sz="1600" dirty="0" err="1"/>
              <a:t>өсімдіктер</a:t>
            </a:r>
            <a:r>
              <a:rPr lang="ru-RU" sz="1600" dirty="0"/>
              <a:t> </a:t>
            </a:r>
            <a:r>
              <a:rPr lang="ru-RU" sz="1600" dirty="0" err="1"/>
              <a:t>синтездеген</a:t>
            </a:r>
            <a:r>
              <a:rPr lang="ru-RU" sz="1600" dirty="0"/>
              <a:t> </a:t>
            </a:r>
            <a:r>
              <a:rPr lang="ru-RU" sz="1600" dirty="0" err="1"/>
              <a:t>органикалық</a:t>
            </a:r>
            <a:r>
              <a:rPr lang="ru-RU" sz="1600" dirty="0"/>
              <a:t> </a:t>
            </a:r>
            <a:r>
              <a:rPr lang="ru-RU" sz="1600" dirty="0" err="1"/>
              <a:t>заттардан</a:t>
            </a:r>
            <a:r>
              <a:rPr lang="ru-RU" sz="1600" dirty="0"/>
              <a:t> </a:t>
            </a:r>
            <a:r>
              <a:rPr lang="ru-RU" sz="1600" dirty="0" err="1"/>
              <a:t>алады</a:t>
            </a:r>
            <a:r>
              <a:rPr lang="ru-RU" sz="1600" dirty="0"/>
              <a:t>.</a:t>
            </a:r>
          </a:p>
          <a:p>
            <a:pPr marL="285750" marR="0" lvl="0" indent="-285750" algn="just" defTabSz="914400" rtl="0" eaLnBrk="0" fontAlgn="base" latinLnBrk="0" hangingPunct="0">
              <a:lnSpc>
                <a:spcPct val="100000"/>
              </a:lnSpc>
              <a:spcBef>
                <a:spcPct val="0"/>
              </a:spcBef>
              <a:spcAft>
                <a:spcPts val="1200"/>
              </a:spcAft>
              <a:buClrTx/>
              <a:buSzTx/>
              <a:buFont typeface="Wingdings" panose="05000000000000000000" pitchFamily="2" charset="2"/>
              <a:buChar char="§"/>
              <a:tabLst/>
            </a:pPr>
            <a:endParaRPr kumimoji="0" lang="ru-KZ" altLang="ru-KZ" sz="1600" b="0" i="0" u="none" strike="noStrike" cap="none" normalizeH="0" baseline="0" dirty="0">
              <a:ln>
                <a:noFill/>
              </a:ln>
              <a:solidFill>
                <a:schemeClr val="tx1"/>
              </a:solidFill>
              <a:effectLst/>
            </a:endParaRPr>
          </a:p>
        </p:txBody>
      </p:sp>
      <p:sp>
        <p:nvSpPr>
          <p:cNvPr id="8" name="Номер слайда 7">
            <a:extLst>
              <a:ext uri="{FF2B5EF4-FFF2-40B4-BE49-F238E27FC236}">
                <a16:creationId xmlns:a16="http://schemas.microsoft.com/office/drawing/2014/main" id="{9CBF2FEC-E584-B712-64AF-B9110B943FA0}"/>
              </a:ext>
            </a:extLst>
          </p:cNvPr>
          <p:cNvSpPr>
            <a:spLocks noGrp="1"/>
          </p:cNvSpPr>
          <p:nvPr>
            <p:ph type="sldNum" sz="quarter" idx="12"/>
          </p:nvPr>
        </p:nvSpPr>
        <p:spPr/>
        <p:txBody>
          <a:bodyPr/>
          <a:lstStyle/>
          <a:p>
            <a:fld id="{A02D9559-5CD4-4A75-A9B6-24683291D7E0}" type="slidenum">
              <a:rPr lang="ru-RU" smtClean="0"/>
              <a:t>3</a:t>
            </a:fld>
            <a:endParaRPr lang="ru-RU"/>
          </a:p>
        </p:txBody>
      </p:sp>
    </p:spTree>
    <p:extLst>
      <p:ext uri="{BB962C8B-B14F-4D97-AF65-F5344CB8AC3E}">
        <p14:creationId xmlns:p14="http://schemas.microsoft.com/office/powerpoint/2010/main" val="2806262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99C126-674A-0C75-ADCE-4A4187DC1F41}"/>
              </a:ext>
            </a:extLst>
          </p:cNvPr>
          <p:cNvSpPr txBox="1"/>
          <p:nvPr/>
        </p:nvSpPr>
        <p:spPr>
          <a:xfrm>
            <a:off x="959224" y="421359"/>
            <a:ext cx="6096000" cy="923330"/>
          </a:xfrm>
          <a:prstGeom prst="rect">
            <a:avLst/>
          </a:prstGeom>
          <a:noFill/>
        </p:spPr>
        <p:txBody>
          <a:bodyPr wrap="square">
            <a:spAutoFit/>
          </a:bodyPr>
          <a:lstStyle/>
          <a:p>
            <a:pPr algn="just">
              <a:buNone/>
            </a:pPr>
            <a:r>
              <a:rPr lang="kk-KZ" sz="1800" dirty="0">
                <a:effectLst/>
                <a:latin typeface="Calibri" panose="020F0502020204030204" pitchFamily="34" charset="0"/>
                <a:ea typeface="Calibri" panose="020F0502020204030204" pitchFamily="34" charset="0"/>
                <a:cs typeface="Calibri" panose="020F0502020204030204" pitchFamily="34" charset="0"/>
              </a:rPr>
              <a:t>Бұл энергияның 52-60% жылу түрінде тарап кетеді, ал қалғаны АТФ түрінде қорға жиналып, керек кезде ағзада жүретін үрдістерге жұмсалады.</a:t>
            </a:r>
            <a:endParaRPr lang="ru-KZ"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Рисунок 3">
            <a:extLst>
              <a:ext uri="{FF2B5EF4-FFF2-40B4-BE49-F238E27FC236}">
                <a16:creationId xmlns:a16="http://schemas.microsoft.com/office/drawing/2014/main" id="{ADB8CB26-51FA-AD51-0E7A-3159E0BFE8E7}"/>
              </a:ext>
            </a:extLst>
          </p:cNvPr>
          <p:cNvPicPr>
            <a:picLocks noChangeAspect="1"/>
          </p:cNvPicPr>
          <p:nvPr/>
        </p:nvPicPr>
        <p:blipFill>
          <a:blip r:embed="rId2"/>
          <a:stretch>
            <a:fillRect/>
          </a:stretch>
        </p:blipFill>
        <p:spPr>
          <a:xfrm>
            <a:off x="959224" y="1652090"/>
            <a:ext cx="6277851" cy="3105583"/>
          </a:xfrm>
          <a:prstGeom prst="rect">
            <a:avLst/>
          </a:prstGeom>
        </p:spPr>
      </p:pic>
      <p:sp>
        <p:nvSpPr>
          <p:cNvPr id="5" name="Номер слайда 4">
            <a:extLst>
              <a:ext uri="{FF2B5EF4-FFF2-40B4-BE49-F238E27FC236}">
                <a16:creationId xmlns:a16="http://schemas.microsoft.com/office/drawing/2014/main" id="{91E99BEF-B8A2-24FA-9260-9E3DA530FC4B}"/>
              </a:ext>
            </a:extLst>
          </p:cNvPr>
          <p:cNvSpPr>
            <a:spLocks noGrp="1"/>
          </p:cNvSpPr>
          <p:nvPr>
            <p:ph type="sldNum" sz="quarter" idx="12"/>
          </p:nvPr>
        </p:nvSpPr>
        <p:spPr/>
        <p:txBody>
          <a:bodyPr/>
          <a:lstStyle/>
          <a:p>
            <a:fld id="{A02D9559-5CD4-4A75-A9B6-24683291D7E0}" type="slidenum">
              <a:rPr lang="ru-RU" smtClean="0"/>
              <a:t>4</a:t>
            </a:fld>
            <a:endParaRPr lang="ru-RU"/>
          </a:p>
        </p:txBody>
      </p:sp>
    </p:spTree>
    <p:extLst>
      <p:ext uri="{BB962C8B-B14F-4D97-AF65-F5344CB8AC3E}">
        <p14:creationId xmlns:p14="http://schemas.microsoft.com/office/powerpoint/2010/main" val="625979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3C8E54-5263-FFCC-1FF2-A0181677CDB1}"/>
              </a:ext>
            </a:extLst>
          </p:cNvPr>
          <p:cNvSpPr txBox="1"/>
          <p:nvPr/>
        </p:nvSpPr>
        <p:spPr>
          <a:xfrm>
            <a:off x="251011" y="522220"/>
            <a:ext cx="6096000" cy="553998"/>
          </a:xfrm>
          <a:prstGeom prst="rect">
            <a:avLst/>
          </a:prstGeom>
          <a:noFill/>
        </p:spPr>
        <p:txBody>
          <a:bodyPr wrap="square">
            <a:spAutoFit/>
          </a:bodyPr>
          <a:lstStyle/>
          <a:p>
            <a:pPr indent="270510" algn="just">
              <a:buNone/>
            </a:pPr>
            <a:r>
              <a:rPr lang="kk-KZ"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Энергия алмасуының</a:t>
            </a:r>
            <a:r>
              <a:rPr lang="kk-KZ"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kk-KZ" b="1" u="sng"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сатылары</a:t>
            </a:r>
            <a:r>
              <a:rPr lang="kk-KZ"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a:t>
            </a:r>
            <a:endParaRPr lang="ru-KZ"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742950" lvl="1" indent="-285750" algn="just">
              <a:buFont typeface="+mj-lt"/>
              <a:buAutoNum type="arabicPeriod"/>
            </a:pPr>
            <a:endParaRPr lang="ru-KZ"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642D9C29-94C6-1724-B9EF-BCDC3116AF59}"/>
              </a:ext>
            </a:extLst>
          </p:cNvPr>
          <p:cNvSpPr txBox="1"/>
          <p:nvPr/>
        </p:nvSpPr>
        <p:spPr>
          <a:xfrm>
            <a:off x="537881" y="1076218"/>
            <a:ext cx="5011271" cy="1938992"/>
          </a:xfrm>
          <a:prstGeom prst="rect">
            <a:avLst/>
          </a:prstGeom>
          <a:noFill/>
        </p:spPr>
        <p:txBody>
          <a:bodyPr wrap="square">
            <a:spAutoFit/>
          </a:bodyPr>
          <a:lstStyle/>
          <a:p>
            <a:pPr marL="285750" lvl="1" indent="-285750" algn="just">
              <a:spcAft>
                <a:spcPts val="1200"/>
              </a:spcAft>
              <a:buFont typeface="+mj-lt"/>
              <a:buAutoNum type="arabicPeriod"/>
            </a:pPr>
            <a:r>
              <a:rPr lang="kk-KZ" sz="1800" dirty="0">
                <a:effectLst/>
                <a:ea typeface="Times New Roman" panose="02020603050405020304" pitchFamily="18" charset="0"/>
              </a:rPr>
              <a:t>Қоректі заттар арнайы жолмен ыдырап, ортақ өнім активті сірке қышқылын түзілуі;</a:t>
            </a:r>
            <a:endParaRPr lang="ru-KZ" sz="1800" dirty="0">
              <a:effectLst/>
              <a:ea typeface="Times New Roman" panose="02020603050405020304" pitchFamily="18" charset="0"/>
            </a:endParaRPr>
          </a:p>
          <a:p>
            <a:pPr marL="285750" lvl="1" indent="-285750" algn="just">
              <a:spcAft>
                <a:spcPts val="1200"/>
              </a:spcAft>
              <a:buFont typeface="+mj-lt"/>
              <a:buAutoNum type="arabicPeriod"/>
            </a:pPr>
            <a:r>
              <a:rPr lang="kk-KZ" sz="1800" dirty="0">
                <a:effectLst/>
                <a:ea typeface="Times New Roman" panose="02020603050405020304" pitchFamily="18" charset="0"/>
              </a:rPr>
              <a:t>Үш карбон қышқылының циклі (Кребс циклы);</a:t>
            </a:r>
            <a:endParaRPr lang="ru-KZ" sz="1800" dirty="0">
              <a:effectLst/>
              <a:ea typeface="Times New Roman" panose="02020603050405020304" pitchFamily="18" charset="0"/>
            </a:endParaRPr>
          </a:p>
          <a:p>
            <a:pPr marL="285750" lvl="1" indent="-285750" algn="just">
              <a:spcAft>
                <a:spcPts val="1200"/>
              </a:spcAft>
              <a:buFont typeface="+mj-lt"/>
              <a:buAutoNum type="arabicPeriod"/>
            </a:pPr>
            <a:r>
              <a:rPr lang="kk-KZ" sz="1800" dirty="0">
                <a:effectLst/>
                <a:ea typeface="Times New Roman" panose="02020603050405020304" pitchFamily="18" charset="0"/>
              </a:rPr>
              <a:t>Биологиялық тотығу (БТ);</a:t>
            </a:r>
            <a:endParaRPr lang="ru-KZ" sz="1800" dirty="0">
              <a:effectLst/>
              <a:ea typeface="Times New Roman" panose="02020603050405020304" pitchFamily="18" charset="0"/>
            </a:endParaRPr>
          </a:p>
          <a:p>
            <a:pPr marL="285750" lvl="1" indent="-285750" algn="just">
              <a:spcAft>
                <a:spcPts val="1200"/>
              </a:spcAft>
              <a:buFont typeface="+mj-lt"/>
              <a:buAutoNum type="arabicPeriod"/>
            </a:pPr>
            <a:r>
              <a:rPr lang="kk-KZ" sz="1800" dirty="0">
                <a:effectLst/>
                <a:ea typeface="Times New Roman" panose="02020603050405020304" pitchFamily="18" charset="0"/>
              </a:rPr>
              <a:t>Тотығудан фосфорлану (ТФ).</a:t>
            </a:r>
            <a:endParaRPr lang="ru-KZ" dirty="0"/>
          </a:p>
        </p:txBody>
      </p:sp>
      <p:sp>
        <p:nvSpPr>
          <p:cNvPr id="7" name="AutoShape 2" descr="A graphic depicting the relationship and connections between the 3 stages of aerobic respiration. On the bottom left of the graphic is a cloud-shaped image labeled oxygen. An arrow comes out of the oxygen image pointing upwards. Above and slightly to the left of the oxygen image is an image of a carrot, broccoli, apple and loaf of bread all grouped together, labeled food. From the top of this image is another arrow pointing up. The arrows from the images of oxygen and food point towards a circular image labeled cell. This image has a variety of cellular elements depicted within it. One is labeled cytoplasm and another is labeled mitochondrion. From these two labels there are lines that link to an image depicting a close up of these elements. The cytoplasm surrounds the mitochondrion. Within the image of the enlarged mitochondrion there is a circular image labeled the Krebs cycle with an arrow pointing down from the circle to an image labeled ATP. Another arrow points from the right side of the Krebs cycle circle and is labeled NADH. This arrow points to another image labeled electron transport. Below the electron transport image is an arrow pointing down to an image labeled ATP. Above both the Krebs cycle and electron transport images is another image labeled glycolysis. At the top of the glycolysis image is a shape labeled glucose which is attached, via an arrow to another shape labeled pyruvate. To the left of the glucose image is an arrow pointing to a shape labeled ATP. From the pyruvate shape one arrow points back down to the Krebs cycle image and another arrow, labeled NADH, points toward the electron transport image. On the far right of the close-up mitochondrion image is an arrow pointing out of the mitochondrion labeled carbon dioxide and another arrow pointing out of the mitochondrion labeled water.">
            <a:extLst>
              <a:ext uri="{FF2B5EF4-FFF2-40B4-BE49-F238E27FC236}">
                <a16:creationId xmlns:a16="http://schemas.microsoft.com/office/drawing/2014/main" id="{7B8E9BC9-810B-2DC2-CAC9-E983C48675B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KZ"/>
          </a:p>
        </p:txBody>
      </p:sp>
      <p:pic>
        <p:nvPicPr>
          <p:cNvPr id="8" name="Рисунок 7">
            <a:extLst>
              <a:ext uri="{FF2B5EF4-FFF2-40B4-BE49-F238E27FC236}">
                <a16:creationId xmlns:a16="http://schemas.microsoft.com/office/drawing/2014/main" id="{53C017A5-6C74-3FFF-52EF-C34FCF33026F}"/>
              </a:ext>
            </a:extLst>
          </p:cNvPr>
          <p:cNvPicPr>
            <a:picLocks noChangeAspect="1"/>
          </p:cNvPicPr>
          <p:nvPr/>
        </p:nvPicPr>
        <p:blipFill>
          <a:blip r:embed="rId2"/>
          <a:stretch>
            <a:fillRect/>
          </a:stretch>
        </p:blipFill>
        <p:spPr>
          <a:xfrm>
            <a:off x="4289338" y="1690563"/>
            <a:ext cx="6958949" cy="4304455"/>
          </a:xfrm>
          <a:prstGeom prst="rect">
            <a:avLst/>
          </a:prstGeom>
        </p:spPr>
      </p:pic>
      <p:sp>
        <p:nvSpPr>
          <p:cNvPr id="9" name="Номер слайда 8">
            <a:extLst>
              <a:ext uri="{FF2B5EF4-FFF2-40B4-BE49-F238E27FC236}">
                <a16:creationId xmlns:a16="http://schemas.microsoft.com/office/drawing/2014/main" id="{93772DEF-D054-C4EF-0484-B060C91E2896}"/>
              </a:ext>
            </a:extLst>
          </p:cNvPr>
          <p:cNvSpPr>
            <a:spLocks noGrp="1"/>
          </p:cNvSpPr>
          <p:nvPr>
            <p:ph type="sldNum" sz="quarter" idx="12"/>
          </p:nvPr>
        </p:nvSpPr>
        <p:spPr/>
        <p:txBody>
          <a:bodyPr/>
          <a:lstStyle/>
          <a:p>
            <a:fld id="{A02D9559-5CD4-4A75-A9B6-24683291D7E0}" type="slidenum">
              <a:rPr lang="ru-RU" smtClean="0"/>
              <a:t>5</a:t>
            </a:fld>
            <a:endParaRPr lang="ru-RU"/>
          </a:p>
        </p:txBody>
      </p:sp>
    </p:spTree>
    <p:extLst>
      <p:ext uri="{BB962C8B-B14F-4D97-AF65-F5344CB8AC3E}">
        <p14:creationId xmlns:p14="http://schemas.microsoft.com/office/powerpoint/2010/main" val="313546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26367" y="87208"/>
            <a:ext cx="8675625" cy="6677486"/>
          </a:xfrm>
          <a:prstGeom prst="rect">
            <a:avLst/>
          </a:prstGeom>
        </p:spPr>
      </p:pic>
      <p:sp>
        <p:nvSpPr>
          <p:cNvPr id="3" name="Номер слайда 2">
            <a:extLst>
              <a:ext uri="{FF2B5EF4-FFF2-40B4-BE49-F238E27FC236}">
                <a16:creationId xmlns:a16="http://schemas.microsoft.com/office/drawing/2014/main" id="{BF45F186-3D22-C5C6-D6F6-F6742773F967}"/>
              </a:ext>
            </a:extLst>
          </p:cNvPr>
          <p:cNvSpPr>
            <a:spLocks noGrp="1"/>
          </p:cNvSpPr>
          <p:nvPr>
            <p:ph type="sldNum" sz="quarter" idx="12"/>
          </p:nvPr>
        </p:nvSpPr>
        <p:spPr/>
        <p:txBody>
          <a:bodyPr/>
          <a:lstStyle/>
          <a:p>
            <a:fld id="{A02D9559-5CD4-4A75-A9B6-24683291D7E0}" type="slidenum">
              <a:rPr lang="ru-RU" smtClean="0"/>
              <a:t>6</a:t>
            </a:fld>
            <a:endParaRPr lang="ru-RU"/>
          </a:p>
        </p:txBody>
      </p:sp>
    </p:spTree>
    <p:extLst>
      <p:ext uri="{BB962C8B-B14F-4D97-AF65-F5344CB8AC3E}">
        <p14:creationId xmlns:p14="http://schemas.microsoft.com/office/powerpoint/2010/main" val="3385164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97BC3A7-DC9D-54B4-0A45-84CEFCC8E419}"/>
              </a:ext>
            </a:extLst>
          </p:cNvPr>
          <p:cNvSpPr txBox="1"/>
          <p:nvPr/>
        </p:nvSpPr>
        <p:spPr>
          <a:xfrm>
            <a:off x="430305" y="136352"/>
            <a:ext cx="5889216" cy="6219908"/>
          </a:xfrm>
          <a:prstGeom prst="rect">
            <a:avLst/>
          </a:prstGeom>
          <a:noFill/>
        </p:spPr>
        <p:txBody>
          <a:bodyPr wrap="square">
            <a:spAutoFit/>
          </a:bodyPr>
          <a:lstStyle/>
          <a:p>
            <a:pPr algn="just">
              <a:lnSpc>
                <a:spcPct val="107000"/>
              </a:lnSpc>
              <a:spcAft>
                <a:spcPts val="800"/>
              </a:spcAft>
              <a:buNone/>
            </a:pPr>
            <a:r>
              <a:rPr lang="kk-KZ"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І сатысы - </a:t>
            </a:r>
            <a:r>
              <a:rPr lang="kk-KZ" b="1"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Қоректі заттар арнайы жолмен ыдырап, ортақ өнім активті сірке қышқылын түзілуі</a:t>
            </a:r>
            <a:endParaRPr lang="ru-KZ"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a:p>
            <a:pPr algn="just">
              <a:buNone/>
            </a:pPr>
            <a:r>
              <a:rPr lang="kk-KZ" sz="1400" i="1" dirty="0">
                <a:latin typeface="Calibri" panose="020F0502020204030204" pitchFamily="34" charset="0"/>
                <a:ea typeface="Calibri" panose="020F0502020204030204" pitchFamily="34" charset="0"/>
                <a:cs typeface="Calibri" panose="020F0502020204030204" pitchFamily="34" charset="0"/>
              </a:rPr>
              <a:t>Д</a:t>
            </a:r>
            <a:r>
              <a:rPr lang="kk-KZ" sz="1400" i="1" dirty="0">
                <a:effectLst/>
                <a:latin typeface="Calibri" panose="020F0502020204030204" pitchFamily="34" charset="0"/>
                <a:ea typeface="Calibri" panose="020F0502020204030204" pitchFamily="34" charset="0"/>
                <a:cs typeface="Calibri" panose="020F0502020204030204" pitchFamily="34" charset="0"/>
              </a:rPr>
              <a:t>айындық кезеңі </a:t>
            </a:r>
            <a:r>
              <a:rPr lang="kk-KZ" sz="1400" dirty="0">
                <a:effectLst/>
                <a:latin typeface="Calibri" panose="020F0502020204030204" pitchFamily="34" charset="0"/>
                <a:ea typeface="Calibri" panose="020F0502020204030204" pitchFamily="34" charset="0"/>
                <a:cs typeface="Calibri" panose="020F0502020204030204" pitchFamily="34" charset="0"/>
              </a:rPr>
              <a:t>- қоректік заттар асқазан-ішек жолдарында сәйкес ас-қорыту ферментірінің қатысында мономерлеріне дейін гидролизденеді: </a:t>
            </a:r>
          </a:p>
          <a:p>
            <a:pPr algn="just">
              <a:buNone/>
            </a:pPr>
            <a:endParaRPr lang="kk-KZ" sz="14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600"/>
              </a:spcAft>
              <a:buNone/>
            </a:pPr>
            <a:r>
              <a:rPr lang="kk-KZ" sz="1400" b="1" dirty="0">
                <a:effectLst/>
                <a:latin typeface="Calibri" panose="020F0502020204030204" pitchFamily="34" charset="0"/>
                <a:ea typeface="Calibri" panose="020F0502020204030204" pitchFamily="34" charset="0"/>
                <a:cs typeface="Calibri" panose="020F0502020204030204" pitchFamily="34" charset="0"/>
              </a:rPr>
              <a:t>Ақуыздар </a:t>
            </a:r>
            <a:r>
              <a:rPr lang="kk-KZ" sz="1400" b="1" dirty="0">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kk-KZ" sz="1400" b="1" dirty="0">
                <a:effectLst/>
                <a:latin typeface="Calibri" panose="020F0502020204030204" pitchFamily="34" charset="0"/>
                <a:ea typeface="Calibri" panose="020F0502020204030204" pitchFamily="34" charset="0"/>
                <a:cs typeface="Calibri" panose="020F0502020204030204" pitchFamily="34" charset="0"/>
              </a:rPr>
              <a:t> АҚ </a:t>
            </a:r>
          </a:p>
          <a:p>
            <a:pPr algn="just">
              <a:spcAft>
                <a:spcPts val="600"/>
              </a:spcAft>
              <a:buNone/>
            </a:pPr>
            <a:r>
              <a:rPr lang="kk-KZ" sz="1400" b="1" dirty="0">
                <a:effectLst/>
                <a:latin typeface="Calibri" panose="020F0502020204030204" pitchFamily="34" charset="0"/>
                <a:ea typeface="Calibri" panose="020F0502020204030204" pitchFamily="34" charset="0"/>
                <a:cs typeface="Calibri" panose="020F0502020204030204" pitchFamily="34" charset="0"/>
              </a:rPr>
              <a:t>Полисахаридтер </a:t>
            </a:r>
            <a:r>
              <a:rPr lang="kk-KZ" sz="1400" b="1" dirty="0">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kk-KZ" sz="1400" b="1" dirty="0">
                <a:effectLst/>
                <a:latin typeface="Calibri" panose="020F0502020204030204" pitchFamily="34" charset="0"/>
                <a:ea typeface="Calibri" panose="020F0502020204030204" pitchFamily="34" charset="0"/>
                <a:cs typeface="Calibri" panose="020F0502020204030204" pitchFamily="34" charset="0"/>
              </a:rPr>
              <a:t> МС (негізінен глюкозаға)</a:t>
            </a:r>
          </a:p>
          <a:p>
            <a:pPr algn="just">
              <a:spcAft>
                <a:spcPts val="600"/>
              </a:spcAft>
              <a:buNone/>
            </a:pPr>
            <a:r>
              <a:rPr lang="kk-KZ" sz="1400" b="1" dirty="0">
                <a:effectLst/>
                <a:latin typeface="Calibri" panose="020F0502020204030204" pitchFamily="34" charset="0"/>
                <a:ea typeface="Calibri" panose="020F0502020204030204" pitchFamily="34" charset="0"/>
                <a:cs typeface="Calibri" panose="020F0502020204030204" pitchFamily="34" charset="0"/>
              </a:rPr>
              <a:t>Липидтер (ТАГ) </a:t>
            </a:r>
            <a:r>
              <a:rPr lang="kk-KZ" sz="1400" b="1" dirty="0">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kk-KZ" sz="1400" b="1" dirty="0">
                <a:effectLst/>
                <a:latin typeface="Calibri" panose="020F0502020204030204" pitchFamily="34" charset="0"/>
                <a:ea typeface="Calibri" panose="020F0502020204030204" pitchFamily="34" charset="0"/>
                <a:cs typeface="Calibri" panose="020F0502020204030204" pitchFamily="34" charset="0"/>
              </a:rPr>
              <a:t> МҚ + глицерин </a:t>
            </a:r>
          </a:p>
          <a:p>
            <a:pPr algn="just">
              <a:buNone/>
            </a:pPr>
            <a:endParaRPr lang="kk-KZ" sz="1400" dirty="0">
              <a:latin typeface="Calibri" panose="020F0502020204030204" pitchFamily="34" charset="0"/>
              <a:ea typeface="Calibri" panose="020F0502020204030204" pitchFamily="34" charset="0"/>
              <a:cs typeface="Calibri" panose="020F0502020204030204" pitchFamily="34" charset="0"/>
            </a:endParaRPr>
          </a:p>
          <a:p>
            <a:pPr algn="just">
              <a:buNone/>
            </a:pPr>
            <a:r>
              <a:rPr lang="kk-KZ" sz="1400" dirty="0">
                <a:effectLst/>
                <a:latin typeface="Calibri" panose="020F0502020204030204" pitchFamily="34" charset="0"/>
                <a:ea typeface="Calibri" panose="020F0502020204030204" pitchFamily="34" charset="0"/>
                <a:cs typeface="Calibri" panose="020F0502020204030204" pitchFamily="34" charset="0"/>
              </a:rPr>
              <a:t>Бұл қадам әрбір жасушаға қоректік заттардың қолжетімді болуы үшін қажет, өйткені үлкен молекулалар қанға сіңбейді. Бұл жағдайда бөлінетін барлық энергия жылу түрінде бөлінеді.</a:t>
            </a:r>
            <a:endParaRPr lang="ru-KZ" sz="1400" dirty="0">
              <a:effectLst/>
              <a:latin typeface="Calibri" panose="020F0502020204030204" pitchFamily="34" charset="0"/>
              <a:ea typeface="Calibri" panose="020F0502020204030204" pitchFamily="34" charset="0"/>
              <a:cs typeface="Calibri" panose="020F0502020204030204" pitchFamily="34" charset="0"/>
            </a:endParaRPr>
          </a:p>
          <a:p>
            <a:pPr algn="just">
              <a:buNone/>
            </a:pPr>
            <a:endParaRPr lang="kk-KZ" sz="1400" dirty="0">
              <a:effectLst/>
              <a:latin typeface="Calibri" panose="020F0502020204030204" pitchFamily="34" charset="0"/>
              <a:ea typeface="Calibri" panose="020F0502020204030204" pitchFamily="34" charset="0"/>
              <a:cs typeface="Calibri" panose="020F0502020204030204" pitchFamily="34" charset="0"/>
            </a:endParaRPr>
          </a:p>
          <a:p>
            <a:pPr algn="just">
              <a:buNone/>
            </a:pPr>
            <a:r>
              <a:rPr lang="kk-KZ" sz="1400" dirty="0">
                <a:effectLst/>
                <a:latin typeface="Calibri" panose="020F0502020204030204" pitchFamily="34" charset="0"/>
                <a:ea typeface="Calibri" panose="020F0502020204030204" pitchFamily="34" charset="0"/>
                <a:cs typeface="Calibri" panose="020F0502020204030204" pitchFamily="34" charset="0"/>
              </a:rPr>
              <a:t>Кейін сіңірілген мономерлер жасушада арнайы катаболикалық жолдармен ыдырап </a:t>
            </a:r>
            <a:r>
              <a:rPr lang="kk-KZ" sz="1400" b="1" dirty="0">
                <a:effectLst/>
                <a:latin typeface="Calibri" panose="020F0502020204030204" pitchFamily="34" charset="0"/>
                <a:ea typeface="Calibri" panose="020F0502020204030204" pitchFamily="34" charset="0"/>
                <a:cs typeface="Calibri" panose="020F0502020204030204" pitchFamily="34" charset="0"/>
              </a:rPr>
              <a:t>ортақ өнімдер </a:t>
            </a:r>
            <a:r>
              <a:rPr lang="kk-KZ" sz="1400" dirty="0">
                <a:effectLst/>
                <a:latin typeface="Calibri" panose="020F0502020204030204" pitchFamily="34" charset="0"/>
                <a:ea typeface="Calibri" panose="020F0502020204030204" pitchFamily="34" charset="0"/>
                <a:cs typeface="Calibri" panose="020F0502020204030204" pitchFamily="34" charset="0"/>
              </a:rPr>
              <a:t>– </a:t>
            </a:r>
            <a:r>
              <a:rPr lang="kk-KZ" sz="1400" b="1" dirty="0">
                <a:effectLst/>
                <a:latin typeface="Calibri" panose="020F0502020204030204" pitchFamily="34" charset="0"/>
                <a:ea typeface="Calibri" panose="020F0502020204030204" pitchFamily="34" charset="0"/>
                <a:cs typeface="Calibri" panose="020F0502020204030204" pitchFamily="34" charset="0"/>
              </a:rPr>
              <a:t>фосфоглицеральдегид (ФГА), пирожүзим қышқылы (ПЖҚ) және активті сірке қышқылын (АСҚ)</a:t>
            </a:r>
            <a:r>
              <a:rPr lang="kk-KZ" sz="1400" dirty="0">
                <a:effectLst/>
                <a:latin typeface="Calibri" panose="020F0502020204030204" pitchFamily="34" charset="0"/>
                <a:ea typeface="Calibri" panose="020F0502020204030204" pitchFamily="34" charset="0"/>
                <a:cs typeface="Calibri" panose="020F0502020204030204" pitchFamily="34" charset="0"/>
              </a:rPr>
              <a:t> түзеді. </a:t>
            </a:r>
          </a:p>
          <a:p>
            <a:pPr algn="just">
              <a:buNone/>
            </a:pPr>
            <a:endParaRPr lang="kk-KZ" sz="1400" dirty="0">
              <a:latin typeface="Calibri" panose="020F0502020204030204" pitchFamily="34" charset="0"/>
              <a:ea typeface="Calibri" panose="020F0502020204030204" pitchFamily="34" charset="0"/>
              <a:cs typeface="Calibri" panose="020F0502020204030204" pitchFamily="34" charset="0"/>
            </a:endParaRPr>
          </a:p>
          <a:p>
            <a:pPr algn="just">
              <a:buNone/>
            </a:pPr>
            <a:r>
              <a:rPr lang="kk-KZ" sz="1400" dirty="0">
                <a:effectLst/>
                <a:latin typeface="Calibri" panose="020F0502020204030204" pitchFamily="34" charset="0"/>
                <a:ea typeface="Calibri" panose="020F0502020204030204" pitchFamily="34" charset="0"/>
                <a:cs typeface="Calibri" panose="020F0502020204030204" pitchFamily="34" charset="0"/>
              </a:rPr>
              <a:t>Мысалы, глюкоза цитоплазмада алдымен қақ ортасынан бөлініп фосфотриозаларға - </a:t>
            </a:r>
            <a:r>
              <a:rPr lang="kk-KZ" sz="1400" b="1" dirty="0">
                <a:effectLst/>
                <a:latin typeface="Calibri" panose="020F0502020204030204" pitchFamily="34" charset="0"/>
                <a:ea typeface="Calibri" panose="020F0502020204030204" pitchFamily="34" charset="0"/>
                <a:cs typeface="Calibri" panose="020F0502020204030204" pitchFamily="34" charset="0"/>
              </a:rPr>
              <a:t>диоксиацетонфосфат (ДОАФ) </a:t>
            </a:r>
            <a:r>
              <a:rPr lang="kk-KZ" sz="1400" dirty="0">
                <a:effectLst/>
                <a:latin typeface="Calibri" panose="020F0502020204030204" pitchFamily="34" charset="0"/>
                <a:ea typeface="Calibri" panose="020F0502020204030204" pitchFamily="34" charset="0"/>
                <a:cs typeface="Calibri" panose="020F0502020204030204" pitchFamily="34" charset="0"/>
              </a:rPr>
              <a:t>және </a:t>
            </a:r>
            <a:r>
              <a:rPr lang="kk-KZ" sz="1400" b="1" dirty="0">
                <a:effectLst/>
                <a:latin typeface="Calibri" panose="020F0502020204030204" pitchFamily="34" charset="0"/>
                <a:ea typeface="Calibri" panose="020F0502020204030204" pitchFamily="34" charset="0"/>
                <a:cs typeface="Calibri" panose="020F0502020204030204" pitchFamily="34" charset="0"/>
              </a:rPr>
              <a:t>ФГА-ға</a:t>
            </a:r>
            <a:r>
              <a:rPr lang="kk-KZ" sz="1400" dirty="0">
                <a:effectLst/>
                <a:latin typeface="Calibri" panose="020F0502020204030204" pitchFamily="34" charset="0"/>
                <a:ea typeface="Calibri" panose="020F0502020204030204" pitchFamily="34" charset="0"/>
                <a:cs typeface="Calibri" panose="020F0502020204030204" pitchFamily="34" charset="0"/>
              </a:rPr>
              <a:t> дейін ыдырайды, кейін олар ары қарай тотығып </a:t>
            </a:r>
            <a:r>
              <a:rPr lang="kk-KZ" sz="1400" b="1" dirty="0">
                <a:effectLst/>
                <a:latin typeface="Calibri" panose="020F0502020204030204" pitchFamily="34" charset="0"/>
                <a:ea typeface="Calibri" panose="020F0502020204030204" pitchFamily="34" charset="0"/>
                <a:cs typeface="Calibri" panose="020F0502020204030204" pitchFamily="34" charset="0"/>
              </a:rPr>
              <a:t>пируватқа </a:t>
            </a:r>
            <a:r>
              <a:rPr lang="kk-KZ" sz="1400" dirty="0">
                <a:effectLst/>
                <a:latin typeface="Calibri" panose="020F0502020204030204" pitchFamily="34" charset="0"/>
                <a:ea typeface="Calibri" panose="020F0502020204030204" pitchFamily="34" charset="0"/>
                <a:cs typeface="Calibri" panose="020F0502020204030204" pitchFamily="34" charset="0"/>
              </a:rPr>
              <a:t> айналады. Гликолиз нәтижесінде түзілген пирожүзім қышқылы аэробты жағдайда митохондрияның матриксінің ішіне өтіп </a:t>
            </a:r>
            <a:r>
              <a:rPr lang="kk-KZ" sz="1400" i="1" dirty="0">
                <a:effectLst/>
                <a:latin typeface="Calibri" panose="020F0502020204030204" pitchFamily="34" charset="0"/>
                <a:ea typeface="Calibri" panose="020F0502020204030204" pitchFamily="34" charset="0"/>
                <a:cs typeface="Calibri" panose="020F0502020204030204" pitchFamily="34" charset="0"/>
              </a:rPr>
              <a:t>тотығудан декарбоксилден</a:t>
            </a:r>
            <a:r>
              <a:rPr lang="kk-KZ" sz="1400" dirty="0">
                <a:effectLst/>
                <a:latin typeface="Calibri" panose="020F0502020204030204" pitchFamily="34" charset="0"/>
                <a:ea typeface="Calibri" panose="020F0502020204030204" pitchFamily="34" charset="0"/>
                <a:cs typeface="Calibri" panose="020F0502020204030204" pitchFamily="34" charset="0"/>
              </a:rPr>
              <a:t>у реакциясына түседі, нәтижесінде </a:t>
            </a:r>
            <a:r>
              <a:rPr lang="kk-KZ" sz="1400" b="1" dirty="0">
                <a:effectLst/>
                <a:latin typeface="Calibri" panose="020F0502020204030204" pitchFamily="34" charset="0"/>
                <a:ea typeface="Calibri" panose="020F0502020204030204" pitchFamily="34" charset="0"/>
                <a:cs typeface="Calibri" panose="020F0502020204030204" pitchFamily="34" charset="0"/>
              </a:rPr>
              <a:t>ацетил-КоА</a:t>
            </a:r>
            <a:r>
              <a:rPr lang="kk-KZ" sz="1400" dirty="0">
                <a:effectLst/>
                <a:latin typeface="Calibri" panose="020F0502020204030204" pitchFamily="34" charset="0"/>
                <a:ea typeface="Calibri" panose="020F0502020204030204" pitchFamily="34" charset="0"/>
                <a:cs typeface="Calibri" panose="020F0502020204030204" pitchFamily="34" charset="0"/>
              </a:rPr>
              <a:t> (н/е АСҚ – активті сірке қышқылы) түзіледі. Глюкозаның пируватқа дейін ыдырау үрдісі – </a:t>
            </a:r>
            <a:r>
              <a:rPr lang="kk-KZ" sz="1400" b="1"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гликолиз</a:t>
            </a:r>
            <a:r>
              <a:rPr lang="kk-KZ" sz="1400" i="1" dirty="0">
                <a:effectLst/>
                <a:latin typeface="Calibri" panose="020F0502020204030204" pitchFamily="34" charset="0"/>
                <a:ea typeface="Calibri" panose="020F0502020204030204" pitchFamily="34" charset="0"/>
                <a:cs typeface="Calibri" panose="020F0502020204030204" pitchFamily="34" charset="0"/>
              </a:rPr>
              <a:t> </a:t>
            </a:r>
            <a:r>
              <a:rPr lang="kk-KZ" sz="1400" dirty="0">
                <a:effectLst/>
                <a:latin typeface="Calibri" panose="020F0502020204030204" pitchFamily="34" charset="0"/>
                <a:ea typeface="Calibri" panose="020F0502020204030204" pitchFamily="34" charset="0"/>
                <a:cs typeface="Calibri" panose="020F0502020204030204" pitchFamily="34" charset="0"/>
              </a:rPr>
              <a:t>деп аталады. </a:t>
            </a:r>
          </a:p>
          <a:p>
            <a:pPr algn="just">
              <a:buNone/>
            </a:pPr>
            <a:endParaRPr lang="kk-KZ" sz="1600" dirty="0">
              <a:latin typeface="Calibri" panose="020F0502020204030204" pitchFamily="34" charset="0"/>
              <a:ea typeface="Calibri" panose="020F0502020204030204" pitchFamily="34" charset="0"/>
              <a:cs typeface="Calibri" panose="020F0502020204030204" pitchFamily="34" charset="0"/>
            </a:endParaRPr>
          </a:p>
        </p:txBody>
      </p:sp>
      <p:pic>
        <p:nvPicPr>
          <p:cNvPr id="3076" name="Picture 4" descr="A graphic depicting the process of glycolysis. On the left-hand side of the graphic is an image depicting glucose. To the right of this image is an arrow that splits in 2 directions. To the right of this arrow a series of images follow along each line of the arrow indicating the production of 2 ATP molecules and 2 NADH molecules. At the end of this sequence of parallel images is the label 2 pyruvate.">
            <a:extLst>
              <a:ext uri="{FF2B5EF4-FFF2-40B4-BE49-F238E27FC236}">
                <a16:creationId xmlns:a16="http://schemas.microsoft.com/office/drawing/2014/main" id="{72C83E18-A587-C997-BD89-3561F8577B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1822" y="365595"/>
            <a:ext cx="5435600" cy="2453805"/>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AE28F051-DE6D-80CD-E3F9-FD800BBCC984}"/>
              </a:ext>
            </a:extLst>
          </p:cNvPr>
          <p:cNvPicPr>
            <a:picLocks noChangeAspect="1"/>
          </p:cNvPicPr>
          <p:nvPr/>
        </p:nvPicPr>
        <p:blipFill>
          <a:blip r:embed="rId3"/>
          <a:stretch>
            <a:fillRect/>
          </a:stretch>
        </p:blipFill>
        <p:spPr>
          <a:xfrm>
            <a:off x="6814045" y="3031153"/>
            <a:ext cx="5224683" cy="2768385"/>
          </a:xfrm>
          <a:prstGeom prst="rect">
            <a:avLst/>
          </a:prstGeom>
        </p:spPr>
      </p:pic>
      <p:sp>
        <p:nvSpPr>
          <p:cNvPr id="7" name="TextBox 6">
            <a:extLst>
              <a:ext uri="{FF2B5EF4-FFF2-40B4-BE49-F238E27FC236}">
                <a16:creationId xmlns:a16="http://schemas.microsoft.com/office/drawing/2014/main" id="{5027BB05-94F9-1DB2-7D62-011786EAB22A}"/>
              </a:ext>
            </a:extLst>
          </p:cNvPr>
          <p:cNvSpPr txBox="1"/>
          <p:nvPr/>
        </p:nvSpPr>
        <p:spPr>
          <a:xfrm>
            <a:off x="7125445" y="6011291"/>
            <a:ext cx="4831977" cy="430887"/>
          </a:xfrm>
          <a:prstGeom prst="rect">
            <a:avLst/>
          </a:prstGeom>
          <a:noFill/>
        </p:spPr>
        <p:txBody>
          <a:bodyPr wrap="square">
            <a:spAutoFit/>
          </a:bodyPr>
          <a:lstStyle/>
          <a:p>
            <a:r>
              <a:rPr lang="en-US" sz="1100" dirty="0">
                <a:solidFill>
                  <a:schemeClr val="accent1">
                    <a:lumMod val="50000"/>
                  </a:schemeClr>
                </a:solidFill>
              </a:rPr>
              <a:t>https://www.monash.edu/student-academic-success/biology/cellular-respiration/the-process-of-aerobic-respiration</a:t>
            </a:r>
            <a:endParaRPr lang="ru-KZ" sz="1100" dirty="0">
              <a:solidFill>
                <a:schemeClr val="accent1">
                  <a:lumMod val="50000"/>
                </a:schemeClr>
              </a:solidFill>
            </a:endParaRPr>
          </a:p>
        </p:txBody>
      </p:sp>
      <p:sp>
        <p:nvSpPr>
          <p:cNvPr id="8" name="Номер слайда 7">
            <a:extLst>
              <a:ext uri="{FF2B5EF4-FFF2-40B4-BE49-F238E27FC236}">
                <a16:creationId xmlns:a16="http://schemas.microsoft.com/office/drawing/2014/main" id="{659747E5-C387-2B61-0E1D-E519CB303DBD}"/>
              </a:ext>
            </a:extLst>
          </p:cNvPr>
          <p:cNvSpPr>
            <a:spLocks noGrp="1"/>
          </p:cNvSpPr>
          <p:nvPr>
            <p:ph type="sldNum" sz="quarter" idx="12"/>
          </p:nvPr>
        </p:nvSpPr>
        <p:spPr/>
        <p:txBody>
          <a:bodyPr/>
          <a:lstStyle/>
          <a:p>
            <a:fld id="{A02D9559-5CD4-4A75-A9B6-24683291D7E0}" type="slidenum">
              <a:rPr lang="ru-RU" smtClean="0"/>
              <a:t>7</a:t>
            </a:fld>
            <a:endParaRPr lang="ru-RU"/>
          </a:p>
        </p:txBody>
      </p:sp>
    </p:spTree>
    <p:extLst>
      <p:ext uri="{BB962C8B-B14F-4D97-AF65-F5344CB8AC3E}">
        <p14:creationId xmlns:p14="http://schemas.microsoft.com/office/powerpoint/2010/main" val="40619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E1EBE9-66ED-ABC6-1F9D-0FC27BB0D911}"/>
              </a:ext>
            </a:extLst>
          </p:cNvPr>
          <p:cNvSpPr txBox="1"/>
          <p:nvPr/>
        </p:nvSpPr>
        <p:spPr>
          <a:xfrm>
            <a:off x="555811" y="536191"/>
            <a:ext cx="7745507" cy="4801314"/>
          </a:xfrm>
          <a:prstGeom prst="rect">
            <a:avLst/>
          </a:prstGeom>
          <a:noFill/>
        </p:spPr>
        <p:txBody>
          <a:bodyPr wrap="square">
            <a:spAutoFit/>
          </a:bodyPr>
          <a:lstStyle/>
          <a:p>
            <a:pPr algn="just">
              <a:buNone/>
            </a:pPr>
            <a:r>
              <a:rPr lang="kk-KZ" sz="1800" dirty="0">
                <a:effectLst/>
                <a:latin typeface="Calibri" panose="020F0502020204030204" pitchFamily="34" charset="0"/>
                <a:ea typeface="Calibri" panose="020F0502020204030204" pitchFamily="34" charset="0"/>
                <a:cs typeface="Calibri" panose="020F0502020204030204" pitchFamily="34" charset="0"/>
              </a:rPr>
              <a:t>ТАГ-тың ыдырау нәтижесінде түзілген глицерин де тотығу барысында алдымен ФГА-ға айналады, кейін одан ПЖҚ түзіледі. ПЖҚ тотыға декарбоксилденіп АСҚ-ға айналады. Ал БМҚ </a:t>
            </a:r>
            <a:r>
              <a:rPr lang="kk-KZ" sz="1800" dirty="0">
                <a:effectLst/>
                <a:latin typeface="Calibri" panose="020F0502020204030204" pitchFamily="34" charset="0"/>
                <a:ea typeface="Calibri" panose="020F0502020204030204" pitchFamily="34" charset="0"/>
                <a:cs typeface="Calibri" panose="020F0502020204030204" pitchFamily="34" charset="0"/>
                <a:sym typeface="Symbol" panose="05050102010706020507" pitchFamily="18" charset="2"/>
              </a:rPr>
              <a:t></a:t>
            </a:r>
            <a:r>
              <a:rPr lang="kk-KZ" sz="1800" dirty="0">
                <a:effectLst/>
                <a:latin typeface="Calibri" panose="020F0502020204030204" pitchFamily="34" charset="0"/>
                <a:ea typeface="Calibri" panose="020F0502020204030204" pitchFamily="34" charset="0"/>
                <a:cs typeface="Calibri" panose="020F0502020204030204" pitchFamily="34" charset="0"/>
              </a:rPr>
              <a:t>-тотығу үрдісі арқылы АСҚ түзіп отырады.</a:t>
            </a:r>
          </a:p>
          <a:p>
            <a:pPr algn="just">
              <a:buNone/>
            </a:pPr>
            <a:endParaRPr lang="kk-KZ" sz="1800" dirty="0">
              <a:latin typeface="Calibri" panose="020F0502020204030204" pitchFamily="34" charset="0"/>
              <a:ea typeface="Calibri" panose="020F0502020204030204" pitchFamily="34" charset="0"/>
              <a:cs typeface="Calibri" panose="020F0502020204030204" pitchFamily="34" charset="0"/>
            </a:endParaRPr>
          </a:p>
          <a:p>
            <a:pPr algn="just">
              <a:buNone/>
            </a:pPr>
            <a:r>
              <a:rPr lang="kk-KZ" sz="1800" dirty="0">
                <a:effectLst/>
                <a:latin typeface="Calibri" panose="020F0502020204030204" pitchFamily="34" charset="0"/>
                <a:ea typeface="Calibri" panose="020F0502020204030204" pitchFamily="34" charset="0"/>
                <a:cs typeface="Calibri" panose="020F0502020204030204" pitchFamily="34" charset="0"/>
              </a:rPr>
              <a:t>АҚ (ала, гли, сер, цис, тре) дезаминдену және трансаминдену реакциялар арқылы ПЖҚ айналып, кейін АСҚ-ны түзеді. Кейбір АҚ (лей, лиз, фен, тир, три) катаболикалық реакциялар арқылы алдымен ацетоацетил-КоА-ға айналып, соңғысы ацетил-КоА-ны түзеді. Бұл айналымдарды липидтер, ақуыздар мен аминқышқылдар алмасуын өткенде толығырақ қарастырамыз.</a:t>
            </a:r>
            <a:endParaRPr lang="ru-KZ" sz="1800" dirty="0">
              <a:effectLst/>
              <a:latin typeface="Calibri" panose="020F0502020204030204" pitchFamily="34" charset="0"/>
              <a:ea typeface="Calibri" panose="020F0502020204030204" pitchFamily="34" charset="0"/>
              <a:cs typeface="Calibri" panose="020F0502020204030204" pitchFamily="34" charset="0"/>
            </a:endParaRPr>
          </a:p>
          <a:p>
            <a:pPr algn="just">
              <a:buNone/>
            </a:pPr>
            <a:endParaRPr lang="kk-KZ" sz="1800" dirty="0">
              <a:effectLst/>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Wingdings" panose="05000000000000000000" pitchFamily="2" charset="2"/>
              <a:buChar char="Ø"/>
            </a:pPr>
            <a:r>
              <a:rPr lang="kk-KZ"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қоректі заттар өздеріне сәйкес арнайы катаболикалық реакциялар арқылы ыдырап, ортақ өнім </a:t>
            </a:r>
            <a:r>
              <a:rPr lang="kk-KZ" sz="1800" b="1" i="1"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активті сірке қышқылын</a:t>
            </a:r>
            <a:r>
              <a:rPr lang="kk-KZ"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rPr>
              <a:t> түзіп отыр. Яғни, тағам өнімдерінің химиялық байланыстарындағы энергия осы кезенде активті сірке қышқылың құрамында макроэргиялық байланыс күйінде шоғырланып тұр. </a:t>
            </a:r>
            <a:endParaRPr lang="ru-KZ" sz="1800" dirty="0">
              <a:solidFill>
                <a:schemeClr val="accent1">
                  <a:lumMod val="50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Номер слайда 3">
            <a:extLst>
              <a:ext uri="{FF2B5EF4-FFF2-40B4-BE49-F238E27FC236}">
                <a16:creationId xmlns:a16="http://schemas.microsoft.com/office/drawing/2014/main" id="{938E6868-F2A9-12FD-0E3D-89CCBB377834}"/>
              </a:ext>
            </a:extLst>
          </p:cNvPr>
          <p:cNvSpPr>
            <a:spLocks noGrp="1"/>
          </p:cNvSpPr>
          <p:nvPr>
            <p:ph type="sldNum" sz="quarter" idx="12"/>
          </p:nvPr>
        </p:nvSpPr>
        <p:spPr/>
        <p:txBody>
          <a:bodyPr/>
          <a:lstStyle/>
          <a:p>
            <a:fld id="{A02D9559-5CD4-4A75-A9B6-24683291D7E0}" type="slidenum">
              <a:rPr lang="ru-RU" smtClean="0"/>
              <a:t>8</a:t>
            </a:fld>
            <a:endParaRPr lang="ru-RU"/>
          </a:p>
        </p:txBody>
      </p:sp>
    </p:spTree>
    <p:extLst>
      <p:ext uri="{BB962C8B-B14F-4D97-AF65-F5344CB8AC3E}">
        <p14:creationId xmlns:p14="http://schemas.microsoft.com/office/powerpoint/2010/main" val="1755158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702FB5-A320-8819-9262-15B1A2DDE46E}"/>
              </a:ext>
            </a:extLst>
          </p:cNvPr>
          <p:cNvSpPr txBox="1"/>
          <p:nvPr/>
        </p:nvSpPr>
        <p:spPr>
          <a:xfrm>
            <a:off x="537882" y="911801"/>
            <a:ext cx="5082990" cy="5355312"/>
          </a:xfrm>
          <a:prstGeom prst="rect">
            <a:avLst/>
          </a:prstGeom>
          <a:noFill/>
        </p:spPr>
        <p:txBody>
          <a:bodyPr wrap="square">
            <a:spAutoFit/>
          </a:bodyPr>
          <a:lstStyle/>
          <a:p>
            <a:pPr algn="just">
              <a:buNone/>
            </a:pPr>
            <a:r>
              <a:rPr lang="kk-KZ" sz="1800" dirty="0">
                <a:effectLst/>
                <a:ea typeface="Times New Roman" panose="02020603050405020304" pitchFamily="18" charset="0"/>
              </a:rPr>
              <a:t>Үшкарбон қышқылының циклі (ҮКЦ, цитрат циклі, лимон қышқылының циклі) </a:t>
            </a:r>
          </a:p>
          <a:p>
            <a:pPr algn="just">
              <a:buNone/>
            </a:pPr>
            <a:endParaRPr lang="kk-KZ" dirty="0">
              <a:ea typeface="Times New Roman" panose="02020603050405020304" pitchFamily="18" charset="0"/>
            </a:endParaRPr>
          </a:p>
          <a:p>
            <a:pPr algn="just">
              <a:buNone/>
            </a:pPr>
            <a:r>
              <a:rPr lang="kk-KZ" sz="1800" dirty="0">
                <a:effectLst/>
                <a:ea typeface="Times New Roman" panose="02020603050405020304" pitchFamily="18" charset="0"/>
              </a:rPr>
              <a:t>Бұл циклда 1-ші сатыда түзілген ацетил-КоА толығымен СО</a:t>
            </a:r>
            <a:r>
              <a:rPr lang="kk-KZ" sz="1800" baseline="-25000" dirty="0">
                <a:effectLst/>
                <a:ea typeface="Times New Roman" panose="02020603050405020304" pitchFamily="18" charset="0"/>
              </a:rPr>
              <a:t>2</a:t>
            </a:r>
            <a:r>
              <a:rPr lang="kk-KZ" sz="1800" dirty="0">
                <a:effectLst/>
                <a:ea typeface="Times New Roman" panose="02020603050405020304" pitchFamily="18" charset="0"/>
              </a:rPr>
              <a:t> дейін тотығады. </a:t>
            </a:r>
          </a:p>
          <a:p>
            <a:pPr algn="just">
              <a:buNone/>
            </a:pPr>
            <a:endParaRPr lang="kk-KZ" dirty="0">
              <a:ea typeface="Times New Roman" panose="02020603050405020304" pitchFamily="18" charset="0"/>
            </a:endParaRPr>
          </a:p>
          <a:p>
            <a:pPr algn="just">
              <a:buNone/>
            </a:pPr>
            <a:endParaRPr lang="kk-KZ" sz="1800" dirty="0">
              <a:effectLst/>
              <a:ea typeface="Times New Roman" panose="02020603050405020304" pitchFamily="18" charset="0"/>
            </a:endParaRPr>
          </a:p>
          <a:p>
            <a:pPr algn="just">
              <a:buNone/>
            </a:pPr>
            <a:endParaRPr lang="kk-KZ" sz="1800" dirty="0">
              <a:effectLst/>
              <a:ea typeface="Times New Roman" panose="02020603050405020304" pitchFamily="18" charset="0"/>
            </a:endParaRPr>
          </a:p>
          <a:p>
            <a:pPr algn="just">
              <a:buNone/>
            </a:pPr>
            <a:endParaRPr lang="kk-KZ" sz="1800" dirty="0">
              <a:effectLst/>
              <a:ea typeface="Times New Roman" panose="02020603050405020304" pitchFamily="18" charset="0"/>
            </a:endParaRPr>
          </a:p>
          <a:p>
            <a:pPr algn="just">
              <a:buNone/>
            </a:pPr>
            <a:r>
              <a:rPr lang="kk-KZ" sz="1800" dirty="0">
                <a:effectLst/>
                <a:ea typeface="Times New Roman" panose="02020603050405020304" pitchFamily="18" charset="0"/>
              </a:rPr>
              <a:t>Лимон қышқылының айналу циклін неміс биохимигі </a:t>
            </a:r>
            <a:r>
              <a:rPr lang="kk-KZ" sz="1800" i="1" dirty="0">
                <a:solidFill>
                  <a:schemeClr val="accent1">
                    <a:lumMod val="50000"/>
                  </a:schemeClr>
                </a:solidFill>
                <a:effectLst/>
                <a:ea typeface="Times New Roman" panose="02020603050405020304" pitchFamily="18" charset="0"/>
              </a:rPr>
              <a:t>Ганс Кребс</a:t>
            </a:r>
            <a:r>
              <a:rPr lang="kk-KZ" sz="1800" dirty="0">
                <a:effectLst/>
                <a:ea typeface="Times New Roman" panose="02020603050405020304" pitchFamily="18" charset="0"/>
              </a:rPr>
              <a:t> ашты және толық зерттеген болатын, бұл жұмысы үшін ол </a:t>
            </a:r>
            <a:r>
              <a:rPr lang="kk-KZ" sz="1800" i="1" dirty="0">
                <a:solidFill>
                  <a:schemeClr val="accent1">
                    <a:lumMod val="50000"/>
                  </a:schemeClr>
                </a:solidFill>
                <a:effectLst/>
                <a:ea typeface="Times New Roman" panose="02020603050405020304" pitchFamily="18" charset="0"/>
              </a:rPr>
              <a:t>Ф. Липманмен </a:t>
            </a:r>
            <a:r>
              <a:rPr lang="kk-KZ" sz="1800" dirty="0">
                <a:effectLst/>
                <a:ea typeface="Times New Roman" panose="02020603050405020304" pitchFamily="18" charset="0"/>
              </a:rPr>
              <a:t>бірге </a:t>
            </a:r>
            <a:r>
              <a:rPr lang="kk-KZ" sz="1800" dirty="0">
                <a:solidFill>
                  <a:schemeClr val="accent1">
                    <a:lumMod val="50000"/>
                  </a:schemeClr>
                </a:solidFill>
                <a:effectLst/>
                <a:ea typeface="Times New Roman" panose="02020603050405020304" pitchFamily="18" charset="0"/>
              </a:rPr>
              <a:t>1953 жылы Нобель </a:t>
            </a:r>
            <a:r>
              <a:rPr lang="kk-KZ" sz="1800" dirty="0">
                <a:effectLst/>
                <a:ea typeface="Times New Roman" panose="02020603050405020304" pitchFamily="18" charset="0"/>
              </a:rPr>
              <a:t>сыйлығының лауреаты атанды. Сондықтан ҮКЦ-ны Кребс циклы деп те атайды.</a:t>
            </a:r>
            <a:endParaRPr lang="ru-KZ" sz="1800" dirty="0">
              <a:effectLst/>
              <a:ea typeface="Times New Roman" panose="02020603050405020304" pitchFamily="18" charset="0"/>
            </a:endParaRPr>
          </a:p>
          <a:p>
            <a:pPr algn="just">
              <a:buNone/>
            </a:pPr>
            <a:endParaRPr lang="kk-KZ" sz="1800" dirty="0">
              <a:effectLst/>
              <a:ea typeface="Times New Roman" panose="02020603050405020304" pitchFamily="18" charset="0"/>
            </a:endParaRPr>
          </a:p>
          <a:p>
            <a:pPr algn="just">
              <a:buNone/>
            </a:pPr>
            <a:r>
              <a:rPr lang="kk-KZ" sz="1800" dirty="0">
                <a:effectLst/>
                <a:ea typeface="Times New Roman" panose="02020603050405020304" pitchFamily="18" charset="0"/>
              </a:rPr>
              <a:t>Цитрат циклы митохондрияның матриксінде жүреді, 10 реакциядан тұрады, реакциялар бір бағытта жүреді.</a:t>
            </a:r>
            <a:endParaRPr lang="ru-KZ" sz="1800" dirty="0">
              <a:effectLst/>
              <a:ea typeface="Times New Roman" panose="02020603050405020304" pitchFamily="18" charset="0"/>
            </a:endParaRPr>
          </a:p>
        </p:txBody>
      </p:sp>
      <p:sp>
        <p:nvSpPr>
          <p:cNvPr id="7" name="TextBox 6">
            <a:extLst>
              <a:ext uri="{FF2B5EF4-FFF2-40B4-BE49-F238E27FC236}">
                <a16:creationId xmlns:a16="http://schemas.microsoft.com/office/drawing/2014/main" id="{EA330845-9728-E4C2-27C0-B3F0524D5213}"/>
              </a:ext>
            </a:extLst>
          </p:cNvPr>
          <p:cNvSpPr txBox="1"/>
          <p:nvPr/>
        </p:nvSpPr>
        <p:spPr>
          <a:xfrm>
            <a:off x="537881" y="259087"/>
            <a:ext cx="5809131" cy="369332"/>
          </a:xfrm>
          <a:prstGeom prst="rect">
            <a:avLst/>
          </a:prstGeom>
          <a:noFill/>
        </p:spPr>
        <p:txBody>
          <a:bodyPr wrap="square">
            <a:spAutoFit/>
          </a:bodyPr>
          <a:lstStyle/>
          <a:p>
            <a:pPr algn="just">
              <a:buNone/>
            </a:pPr>
            <a:r>
              <a:rPr lang="kk-KZ" dirty="0">
                <a:solidFill>
                  <a:schemeClr val="accent1">
                    <a:lumMod val="50000"/>
                  </a:schemeClr>
                </a:solidFill>
                <a:effectLst/>
                <a:ea typeface="Times New Roman" panose="02020603050405020304" pitchFamily="18" charset="0"/>
              </a:rPr>
              <a:t>ІІ сатысы – </a:t>
            </a:r>
            <a:r>
              <a:rPr lang="kk-KZ" b="1" i="1" dirty="0">
                <a:solidFill>
                  <a:schemeClr val="accent1">
                    <a:lumMod val="50000"/>
                  </a:schemeClr>
                </a:solidFill>
                <a:effectLst/>
                <a:ea typeface="Times New Roman" panose="02020603050405020304" pitchFamily="18" charset="0"/>
              </a:rPr>
              <a:t>Үш карбон қышқылының циклі (Кребс циклі)</a:t>
            </a:r>
            <a:endParaRPr lang="ru-KZ" dirty="0">
              <a:solidFill>
                <a:schemeClr val="accent1">
                  <a:lumMod val="50000"/>
                </a:schemeClr>
              </a:solidFill>
              <a:effectLst/>
              <a:ea typeface="Times New Roman" panose="02020603050405020304" pitchFamily="18" charset="0"/>
            </a:endParaRPr>
          </a:p>
        </p:txBody>
      </p:sp>
      <p:pic>
        <p:nvPicPr>
          <p:cNvPr id="8" name="Рисунок 7">
            <a:extLst>
              <a:ext uri="{FF2B5EF4-FFF2-40B4-BE49-F238E27FC236}">
                <a16:creationId xmlns:a16="http://schemas.microsoft.com/office/drawing/2014/main" id="{1DCA67CD-83A0-875E-A99F-7F4A82C85846}"/>
              </a:ext>
            </a:extLst>
          </p:cNvPr>
          <p:cNvPicPr>
            <a:picLocks noChangeAspect="1"/>
          </p:cNvPicPr>
          <p:nvPr/>
        </p:nvPicPr>
        <p:blipFill>
          <a:blip r:embed="rId2"/>
          <a:stretch>
            <a:fillRect/>
          </a:stretch>
        </p:blipFill>
        <p:spPr>
          <a:xfrm>
            <a:off x="975936" y="2594183"/>
            <a:ext cx="4203045" cy="489675"/>
          </a:xfrm>
          <a:prstGeom prst="rect">
            <a:avLst/>
          </a:prstGeom>
        </p:spPr>
      </p:pic>
      <p:pic>
        <p:nvPicPr>
          <p:cNvPr id="9" name="Рисунок 8">
            <a:extLst>
              <a:ext uri="{FF2B5EF4-FFF2-40B4-BE49-F238E27FC236}">
                <a16:creationId xmlns:a16="http://schemas.microsoft.com/office/drawing/2014/main" id="{EA5F55CB-D8BA-1F73-A5D5-AE37BB224BDE}"/>
              </a:ext>
            </a:extLst>
          </p:cNvPr>
          <p:cNvPicPr>
            <a:picLocks noChangeAspect="1"/>
          </p:cNvPicPr>
          <p:nvPr/>
        </p:nvPicPr>
        <p:blipFill>
          <a:blip r:embed="rId3"/>
          <a:stretch>
            <a:fillRect/>
          </a:stretch>
        </p:blipFill>
        <p:spPr>
          <a:xfrm>
            <a:off x="6096000" y="357283"/>
            <a:ext cx="5580952" cy="6000000"/>
          </a:xfrm>
          <a:prstGeom prst="rect">
            <a:avLst/>
          </a:prstGeom>
        </p:spPr>
      </p:pic>
      <p:sp>
        <p:nvSpPr>
          <p:cNvPr id="10" name="Номер слайда 9">
            <a:extLst>
              <a:ext uri="{FF2B5EF4-FFF2-40B4-BE49-F238E27FC236}">
                <a16:creationId xmlns:a16="http://schemas.microsoft.com/office/drawing/2014/main" id="{88A6501E-4C01-F801-8838-4C198B695BF9}"/>
              </a:ext>
            </a:extLst>
          </p:cNvPr>
          <p:cNvSpPr>
            <a:spLocks noGrp="1"/>
          </p:cNvSpPr>
          <p:nvPr>
            <p:ph type="sldNum" sz="quarter" idx="12"/>
          </p:nvPr>
        </p:nvSpPr>
        <p:spPr/>
        <p:txBody>
          <a:bodyPr/>
          <a:lstStyle/>
          <a:p>
            <a:fld id="{A02D9559-5CD4-4A75-A9B6-24683291D7E0}" type="slidenum">
              <a:rPr lang="ru-RU" smtClean="0"/>
              <a:t>9</a:t>
            </a:fld>
            <a:endParaRPr lang="ru-RU"/>
          </a:p>
        </p:txBody>
      </p:sp>
    </p:spTree>
    <p:extLst>
      <p:ext uri="{BB962C8B-B14F-4D97-AF65-F5344CB8AC3E}">
        <p14:creationId xmlns:p14="http://schemas.microsoft.com/office/powerpoint/2010/main" val="342152905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405</TotalTime>
  <Words>1113</Words>
  <Application>Microsoft Office PowerPoint</Application>
  <PresentationFormat>Широкоэкранный</PresentationFormat>
  <Paragraphs>103</Paragraphs>
  <Slides>16</Slides>
  <Notes>0</Notes>
  <HiddenSlides>0</HiddenSlides>
  <MMClips>0</MMClips>
  <ScaleCrop>false</ScaleCrop>
  <HeadingPairs>
    <vt:vector size="8" baseType="variant">
      <vt:variant>
        <vt:lpstr>Использованные шрифты</vt:lpstr>
      </vt:variant>
      <vt:variant>
        <vt:i4>6</vt:i4>
      </vt: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24" baseType="lpstr">
      <vt:lpstr>Aptos</vt:lpstr>
      <vt:lpstr>Arial</vt:lpstr>
      <vt:lpstr>Calibri</vt:lpstr>
      <vt:lpstr>Calibri Light</vt:lpstr>
      <vt:lpstr>Times New Roman</vt:lpstr>
      <vt:lpstr>Wingdings</vt:lpstr>
      <vt:lpstr>Тема Office</vt:lpstr>
      <vt:lpstr>CS ChemDraw Drawing</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Берганаева Гульзат</cp:lastModifiedBy>
  <cp:revision>15</cp:revision>
  <dcterms:created xsi:type="dcterms:W3CDTF">2022-10-06T17:10:17Z</dcterms:created>
  <dcterms:modified xsi:type="dcterms:W3CDTF">2025-09-23T23:56:07Z</dcterms:modified>
</cp:coreProperties>
</file>